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44"/>
  </p:notesMasterIdLst>
  <p:sldIdLst>
    <p:sldId id="817" r:id="rId3"/>
    <p:sldId id="257" r:id="rId4"/>
    <p:sldId id="618" r:id="rId5"/>
    <p:sldId id="870" r:id="rId6"/>
    <p:sldId id="827" r:id="rId7"/>
    <p:sldId id="828" r:id="rId8"/>
    <p:sldId id="849" r:id="rId9"/>
    <p:sldId id="452" r:id="rId10"/>
    <p:sldId id="875" r:id="rId11"/>
    <p:sldId id="829" r:id="rId12"/>
    <p:sldId id="850" r:id="rId13"/>
    <p:sldId id="833" r:id="rId14"/>
    <p:sldId id="835" r:id="rId15"/>
    <p:sldId id="876" r:id="rId16"/>
    <p:sldId id="834" r:id="rId17"/>
    <p:sldId id="873" r:id="rId18"/>
    <p:sldId id="836" r:id="rId19"/>
    <p:sldId id="838" r:id="rId20"/>
    <p:sldId id="862" r:id="rId21"/>
    <p:sldId id="866" r:id="rId22"/>
    <p:sldId id="839" r:id="rId23"/>
    <p:sldId id="874" r:id="rId24"/>
    <p:sldId id="871" r:id="rId25"/>
    <p:sldId id="869" r:id="rId26"/>
    <p:sldId id="859" r:id="rId27"/>
    <p:sldId id="395" r:id="rId28"/>
    <p:sldId id="860" r:id="rId29"/>
    <p:sldId id="861" r:id="rId30"/>
    <p:sldId id="840" r:id="rId31"/>
    <p:sldId id="841" r:id="rId32"/>
    <p:sldId id="842" r:id="rId33"/>
    <p:sldId id="843" r:id="rId34"/>
    <p:sldId id="844" r:id="rId35"/>
    <p:sldId id="853" r:id="rId36"/>
    <p:sldId id="858" r:id="rId37"/>
    <p:sldId id="865" r:id="rId38"/>
    <p:sldId id="863" r:id="rId39"/>
    <p:sldId id="864" r:id="rId40"/>
    <p:sldId id="854" r:id="rId41"/>
    <p:sldId id="845" r:id="rId42"/>
    <p:sldId id="846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ge Muro" initials="JM" lastIdx="1" clrIdx="0">
    <p:extLst>
      <p:ext uri="{19B8F6BF-5375-455C-9EA6-DF929625EA0E}">
        <p15:presenceInfo xmlns:p15="http://schemas.microsoft.com/office/powerpoint/2012/main" userId="5a6dbd7c4c5405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A50021"/>
    <a:srgbClr val="006600"/>
    <a:srgbClr val="FFFF00"/>
    <a:srgbClr val="000000"/>
    <a:srgbClr val="3366CC"/>
    <a:srgbClr val="FFFFFF"/>
    <a:srgbClr val="99FF99"/>
    <a:srgbClr val="66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191" autoAdjust="0"/>
    <p:restoredTop sz="94660"/>
  </p:normalViewPr>
  <p:slideViewPr>
    <p:cSldViewPr snapToGrid="0">
      <p:cViewPr varScale="1">
        <p:scale>
          <a:sx n="91" d="100"/>
          <a:sy n="91" d="100"/>
        </p:scale>
        <p:origin x="906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43100-60AC-41E8-B39E-E12B5145A9E1}" type="datetimeFigureOut">
              <a:rPr lang="es-PE" smtClean="0"/>
              <a:t>16/04/2021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BABFE-A990-4FF9-A11E-99D6F3D3D25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04037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ED3FA-D14C-4EAB-816B-BA1A5293A07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4145048" y="0"/>
            <a:ext cx="3170153" cy="480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3226" tIns="46613" rIns="93226" bIns="46613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7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3075" y="728663"/>
            <a:ext cx="6372225" cy="3584575"/>
          </a:xfrm>
          <a:ln w="12700" cap="flat"/>
        </p:spPr>
      </p:sp>
      <p:sp>
        <p:nvSpPr>
          <p:cNvPr id="7373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74895" y="3439653"/>
            <a:ext cx="5365416" cy="5440680"/>
          </a:xfrm>
          <a:noFill/>
          <a:ln/>
        </p:spPr>
        <p:txBody>
          <a:bodyPr lIns="92256" tIns="45318" rIns="92256" bIns="45318"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81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6" indent="0" algn="ctr">
              <a:buNone/>
              <a:defRPr sz="1500"/>
            </a:lvl2pPr>
            <a:lvl3pPr marL="685793" indent="0" algn="ctr">
              <a:buNone/>
              <a:defRPr sz="1350"/>
            </a:lvl3pPr>
            <a:lvl4pPr marL="1028690" indent="0" algn="ctr">
              <a:buNone/>
              <a:defRPr sz="1200"/>
            </a:lvl4pPr>
            <a:lvl5pPr marL="1371587" indent="0" algn="ctr">
              <a:buNone/>
              <a:defRPr sz="1200"/>
            </a:lvl5pPr>
            <a:lvl6pPr marL="1714483" indent="0" algn="ctr">
              <a:buNone/>
              <a:defRPr sz="1200"/>
            </a:lvl6pPr>
            <a:lvl7pPr marL="2057379" indent="0" algn="ctr">
              <a:buNone/>
              <a:defRPr sz="1200"/>
            </a:lvl7pPr>
            <a:lvl8pPr marL="2400276" indent="0" algn="ctr">
              <a:buNone/>
              <a:defRPr sz="1200"/>
            </a:lvl8pPr>
            <a:lvl9pPr marL="2743173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205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2190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355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871539" y="144066"/>
            <a:ext cx="8162925" cy="442793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Inteligencia Artificial y Método Monte Carlo - Aplicaciones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20CB0-C19F-4F9D-AEB5-1A601A7A841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93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51435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white">
          <a:xfrm>
            <a:off x="-9525" y="3367087"/>
            <a:ext cx="5754688" cy="1776413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white">
          <a:xfrm>
            <a:off x="1" y="2863454"/>
            <a:ext cx="8164513" cy="2264569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white">
          <a:xfrm>
            <a:off x="0" y="2359819"/>
            <a:ext cx="9144000" cy="276820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white">
          <a:xfrm>
            <a:off x="0" y="1845469"/>
            <a:ext cx="9144000" cy="187285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0" y="1345407"/>
            <a:ext cx="9144000" cy="11549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-15478"/>
            <a:ext cx="9144000" cy="1262063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-15479"/>
            <a:ext cx="8388350" cy="801291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58" name="Freeform 10"/>
          <p:cNvSpPr>
            <a:spLocks/>
          </p:cNvSpPr>
          <p:nvPr/>
        </p:nvSpPr>
        <p:spPr bwMode="white">
          <a:xfrm>
            <a:off x="0" y="-15479"/>
            <a:ext cx="4578350" cy="34052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Haga clic para modificar el estilo de subtítulo del patrón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1241C12-71FF-4305-9EE1-6F8936406C94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11975-B30A-44E2-B9C3-65FF78A69C8D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42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73DCB-029B-4884-8649-8C5C2249AB06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27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E6F32-A370-4BFA-A117-EFF894A08087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65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8DA98-A963-4E68-829F-BFE52BA837F0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81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19BD2-5682-4760-A0CD-97023541983E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0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BDD71-71C8-420E-AA1B-279D7A7C0500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5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876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C9414-1764-4E7E-8ECF-AF4F2E0373C1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3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B43B7-D824-40F4-BCDF-A268645E7111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29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044D0-3763-410B-ADF9-3F7BF9DD21B7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00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099D0-5A52-4E35-B106-C57E3B99C952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38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485900"/>
            <a:ext cx="3810000" cy="1485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3086100"/>
            <a:ext cx="3810000" cy="1485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895AB3DC-416B-43E8-8DAE-F79B65D9FCA2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79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85441D9D-7F73-459B-97A5-F66A839CFD0F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88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4826FB69-188A-49E8-92BA-6640FFA20157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45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E86F2290-AE00-4B84-8223-6C046A3B8781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6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054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930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3" indent="0">
              <a:buNone/>
              <a:defRPr sz="1350" b="1"/>
            </a:lvl3pPr>
            <a:lvl4pPr marL="1028690" indent="0">
              <a:buNone/>
              <a:defRPr sz="1200" b="1"/>
            </a:lvl4pPr>
            <a:lvl5pPr marL="1371587" indent="0">
              <a:buNone/>
              <a:defRPr sz="1200" b="1"/>
            </a:lvl5pPr>
            <a:lvl6pPr marL="1714483" indent="0">
              <a:buNone/>
              <a:defRPr sz="1200" b="1"/>
            </a:lvl6pPr>
            <a:lvl7pPr marL="2057379" indent="0">
              <a:buNone/>
              <a:defRPr sz="1200" b="1"/>
            </a:lvl7pPr>
            <a:lvl8pPr marL="2400276" indent="0">
              <a:buNone/>
              <a:defRPr sz="1200" b="1"/>
            </a:lvl8pPr>
            <a:lvl9pPr marL="2743173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3" indent="0">
              <a:buNone/>
              <a:defRPr sz="1350" b="1"/>
            </a:lvl3pPr>
            <a:lvl4pPr marL="1028690" indent="0">
              <a:buNone/>
              <a:defRPr sz="1200" b="1"/>
            </a:lvl4pPr>
            <a:lvl5pPr marL="1371587" indent="0">
              <a:buNone/>
              <a:defRPr sz="1200" b="1"/>
            </a:lvl5pPr>
            <a:lvl6pPr marL="1714483" indent="0">
              <a:buNone/>
              <a:defRPr sz="1200" b="1"/>
            </a:lvl6pPr>
            <a:lvl7pPr marL="2057379" indent="0">
              <a:buNone/>
              <a:defRPr sz="1200" b="1"/>
            </a:lvl7pPr>
            <a:lvl8pPr marL="2400276" indent="0">
              <a:buNone/>
              <a:defRPr sz="1200" b="1"/>
            </a:lvl8pPr>
            <a:lvl9pPr marL="2743173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8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8858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814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4895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3" indent="0">
              <a:buNone/>
              <a:defRPr sz="900"/>
            </a:lvl3pPr>
            <a:lvl4pPr marL="1028690" indent="0">
              <a:buNone/>
              <a:defRPr sz="750"/>
            </a:lvl4pPr>
            <a:lvl5pPr marL="1371587" indent="0">
              <a:buNone/>
              <a:defRPr sz="750"/>
            </a:lvl5pPr>
            <a:lvl6pPr marL="1714483" indent="0">
              <a:buNone/>
              <a:defRPr sz="750"/>
            </a:lvl6pPr>
            <a:lvl7pPr marL="2057379" indent="0">
              <a:buNone/>
              <a:defRPr sz="750"/>
            </a:lvl7pPr>
            <a:lvl8pPr marL="2400276" indent="0">
              <a:buNone/>
              <a:defRPr sz="750"/>
            </a:lvl8pPr>
            <a:lvl9pPr marL="2743173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3994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3" indent="0">
              <a:buNone/>
              <a:defRPr sz="1800"/>
            </a:lvl3pPr>
            <a:lvl4pPr marL="1028690" indent="0">
              <a:buNone/>
              <a:defRPr sz="1500"/>
            </a:lvl4pPr>
            <a:lvl5pPr marL="1371587" indent="0">
              <a:buNone/>
              <a:defRPr sz="1500"/>
            </a:lvl5pPr>
            <a:lvl6pPr marL="1714483" indent="0">
              <a:buNone/>
              <a:defRPr sz="1500"/>
            </a:lvl6pPr>
            <a:lvl7pPr marL="2057379" indent="0">
              <a:buNone/>
              <a:defRPr sz="1500"/>
            </a:lvl7pPr>
            <a:lvl8pPr marL="2400276" indent="0">
              <a:buNone/>
              <a:defRPr sz="1500"/>
            </a:lvl8pPr>
            <a:lvl9pPr marL="2743173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3" indent="0">
              <a:buNone/>
              <a:defRPr sz="900"/>
            </a:lvl3pPr>
            <a:lvl4pPr marL="1028690" indent="0">
              <a:buNone/>
              <a:defRPr sz="750"/>
            </a:lvl4pPr>
            <a:lvl5pPr marL="1371587" indent="0">
              <a:buNone/>
              <a:defRPr sz="750"/>
            </a:lvl5pPr>
            <a:lvl6pPr marL="1714483" indent="0">
              <a:buNone/>
              <a:defRPr sz="750"/>
            </a:lvl6pPr>
            <a:lvl7pPr marL="2057379" indent="0">
              <a:buNone/>
              <a:defRPr sz="750"/>
            </a:lvl7pPr>
            <a:lvl8pPr marL="2400276" indent="0">
              <a:buNone/>
              <a:defRPr sz="750"/>
            </a:lvl8pPr>
            <a:lvl9pPr marL="2743173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3140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B22A0-51DD-4ADC-97B0-690079B6BAE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077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68579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8" indent="-171448" algn="l" defTabSz="68579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5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1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38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35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31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8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24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21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51435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027" name="Freeform 3"/>
          <p:cNvSpPr>
            <a:spLocks/>
          </p:cNvSpPr>
          <p:nvPr/>
        </p:nvSpPr>
        <p:spPr bwMode="white">
          <a:xfrm>
            <a:off x="-9525" y="3367087"/>
            <a:ext cx="5754688" cy="1776413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white">
          <a:xfrm>
            <a:off x="1" y="2863454"/>
            <a:ext cx="8164513" cy="2264569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029" name="Freeform 5"/>
          <p:cNvSpPr>
            <a:spLocks/>
          </p:cNvSpPr>
          <p:nvPr/>
        </p:nvSpPr>
        <p:spPr bwMode="white">
          <a:xfrm>
            <a:off x="0" y="2359819"/>
            <a:ext cx="9144000" cy="276820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030" name="Freeform 6"/>
          <p:cNvSpPr>
            <a:spLocks/>
          </p:cNvSpPr>
          <p:nvPr/>
        </p:nvSpPr>
        <p:spPr bwMode="white">
          <a:xfrm>
            <a:off x="0" y="1845469"/>
            <a:ext cx="9144000" cy="187285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white">
          <a:xfrm>
            <a:off x="0" y="1345407"/>
            <a:ext cx="9144000" cy="11549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white">
          <a:xfrm>
            <a:off x="0" y="-15478"/>
            <a:ext cx="9144000" cy="1262063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white">
          <a:xfrm>
            <a:off x="0" y="-15479"/>
            <a:ext cx="8388350" cy="801291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white">
          <a:xfrm>
            <a:off x="0" y="-15479"/>
            <a:ext cx="4578350" cy="34052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título del patrón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91B72831-3A31-4DC2-9D5C-1900B7BEDF30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335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2.gif"/><Relationship Id="rId18" Type="http://schemas.openxmlformats.org/officeDocument/2006/relationships/image" Target="../media/image37.gif"/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12" Type="http://schemas.openxmlformats.org/officeDocument/2006/relationships/image" Target="../media/image31.gif"/><Relationship Id="rId17" Type="http://schemas.openxmlformats.org/officeDocument/2006/relationships/image" Target="../media/image36.gif"/><Relationship Id="rId2" Type="http://schemas.openxmlformats.org/officeDocument/2006/relationships/image" Target="../media/image22.jpg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gif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4.gif"/><Relationship Id="rId9" Type="http://schemas.openxmlformats.org/officeDocument/2006/relationships/image" Target="../media/image28.wmf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oleObject" Target="../embeddings/oleObject1.bin"/><Relationship Id="rId7" Type="http://schemas.openxmlformats.org/officeDocument/2006/relationships/slide" Target="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gi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Relationship Id="rId9" Type="http://schemas.openxmlformats.org/officeDocument/2006/relationships/hyperlink" Target="https://towardsdatascience.com/epoch-vs-iterations-vs-batch-size-4dfb9c7ce9c9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C68089-5044-4761-A87D-281DCD7F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1</a:t>
            </a:fld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F96A29-8D13-4DD4-9FB0-57DB4DAF3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9324423" cy="53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8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1109D74-B8B8-43CB-9239-0A8678B95628}"/>
              </a:ext>
            </a:extLst>
          </p:cNvPr>
          <p:cNvSpPr/>
          <p:nvPr/>
        </p:nvSpPr>
        <p:spPr>
          <a:xfrm>
            <a:off x="5132513" y="-53762"/>
            <a:ext cx="38263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_tradnl" sz="1600" b="1" dirty="0">
                <a:solidFill>
                  <a:srgbClr val="0070C0"/>
                </a:solidFill>
                <a:latin typeface="+mj-lt"/>
              </a:rPr>
              <a:t>Inteligencia Artificial para Desarrollo de Negocios</a:t>
            </a:r>
            <a:endParaRPr lang="es-ES_tradnl" altLang="es-ES_tradnl" sz="1600" b="1" dirty="0">
              <a:solidFill>
                <a:srgbClr val="0070C0"/>
              </a:solidFill>
              <a:latin typeface="+mj-lt"/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Breve Introducción</a:t>
            </a:r>
          </a:p>
        </p:txBody>
      </p:sp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10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6" name="Rectángulo: una sola esquina cortada 5">
            <a:extLst>
              <a:ext uri="{FF2B5EF4-FFF2-40B4-BE49-F238E27FC236}">
                <a16:creationId xmlns:a16="http://schemas.microsoft.com/office/drawing/2014/main" id="{59F04844-6F02-4506-A3B4-364F2F4F42F4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2FCAD2-0799-4BA6-986E-2F23B40076A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33" y="238322"/>
            <a:ext cx="5087469" cy="13956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8AF4926-11EE-4FCC-A7A8-017B5FF80D5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77" y="2235609"/>
            <a:ext cx="5667781" cy="2260647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6021320-6575-4887-99C5-D03E736D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B2C1CA-C81C-4880-B334-6B5FB4993E45}"/>
              </a:ext>
            </a:extLst>
          </p:cNvPr>
          <p:cNvSpPr txBox="1"/>
          <p:nvPr/>
        </p:nvSpPr>
        <p:spPr>
          <a:xfrm>
            <a:off x="6837059" y="2654280"/>
            <a:ext cx="223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0066"/>
                </a:solidFill>
              </a:rPr>
              <a:t>Regresión Polinómica</a:t>
            </a:r>
          </a:p>
        </p:txBody>
      </p:sp>
    </p:spTree>
    <p:extLst>
      <p:ext uri="{BB962C8B-B14F-4D97-AF65-F5344CB8AC3E}">
        <p14:creationId xmlns:p14="http://schemas.microsoft.com/office/powerpoint/2010/main" val="5598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97CB9-362A-418F-9B03-6B4B79D8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11</a:t>
            </a:fld>
            <a:endParaRPr lang="es-PE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CA742F4-22EC-4372-B324-92B95D91395C}"/>
              </a:ext>
            </a:extLst>
          </p:cNvPr>
          <p:cNvSpPr/>
          <p:nvPr/>
        </p:nvSpPr>
        <p:spPr>
          <a:xfrm>
            <a:off x="1242468" y="317597"/>
            <a:ext cx="7154656" cy="4495217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solidFill>
                  <a:srgbClr val="FFFF00"/>
                </a:solidFill>
              </a:rPr>
              <a:t>Negocios</a:t>
            </a:r>
          </a:p>
          <a:p>
            <a:pPr algn="ctr"/>
            <a:r>
              <a:rPr lang="es-ES" sz="4800" b="1" dirty="0">
                <a:solidFill>
                  <a:srgbClr val="FFFF00"/>
                </a:solidFill>
              </a:rPr>
              <a:t>y</a:t>
            </a:r>
          </a:p>
          <a:p>
            <a:pPr algn="ctr"/>
            <a:r>
              <a:rPr lang="es-ES" sz="4800" b="1" dirty="0">
                <a:solidFill>
                  <a:srgbClr val="FFFF00"/>
                </a:solidFill>
              </a:rPr>
              <a:t>Monte Carlo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CD85873-B69B-4541-836E-92ECDB9BE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866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12</a:t>
            </a:fld>
            <a:endParaRPr lang="es-PE" sz="12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3F39F9-7502-4C67-9E37-25270E2B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3" y="962692"/>
            <a:ext cx="8686154" cy="75642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3F86D-3F8B-4B89-8FC7-22BFAF4C6C0F}"/>
              </a:ext>
            </a:extLst>
          </p:cNvPr>
          <p:cNvSpPr txBox="1"/>
          <p:nvPr/>
        </p:nvSpPr>
        <p:spPr>
          <a:xfrm>
            <a:off x="352989" y="1810712"/>
            <a:ext cx="19100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Análisis de </a:t>
            </a:r>
          </a:p>
          <a:p>
            <a:r>
              <a:rPr lang="es-ES" dirty="0"/>
              <a:t>Cliente</a:t>
            </a:r>
          </a:p>
          <a:p>
            <a:endParaRPr lang="es-ES" dirty="0"/>
          </a:p>
          <a:p>
            <a:r>
              <a:rPr lang="es-ES" dirty="0"/>
              <a:t>Retroalimentación</a:t>
            </a:r>
          </a:p>
          <a:p>
            <a:r>
              <a:rPr lang="es-ES" dirty="0"/>
              <a:t>Cliente</a:t>
            </a:r>
          </a:p>
          <a:p>
            <a:endParaRPr lang="es-ES" dirty="0"/>
          </a:p>
          <a:p>
            <a:r>
              <a:rPr lang="es-ES" dirty="0"/>
              <a:t>Personalización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5E48425-5377-4BF5-BBA2-4E714B08C1D8}"/>
              </a:ext>
            </a:extLst>
          </p:cNvPr>
          <p:cNvSpPr txBox="1"/>
          <p:nvPr/>
        </p:nvSpPr>
        <p:spPr>
          <a:xfrm>
            <a:off x="4459957" y="2710163"/>
            <a:ext cx="898964" cy="369332"/>
          </a:xfrm>
          <a:prstGeom prst="rect">
            <a:avLst/>
          </a:prstGeom>
          <a:solidFill>
            <a:srgbClr val="A50021"/>
          </a:solidFill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Riesgos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8E6E1D3-71BB-4529-AEE8-166E01ED5D06}"/>
              </a:ext>
            </a:extLst>
          </p:cNvPr>
          <p:cNvSpPr txBox="1"/>
          <p:nvPr/>
        </p:nvSpPr>
        <p:spPr>
          <a:xfrm>
            <a:off x="4459957" y="1803120"/>
            <a:ext cx="1957972" cy="369332"/>
          </a:xfrm>
          <a:prstGeom prst="rect">
            <a:avLst/>
          </a:prstGeom>
          <a:solidFill>
            <a:srgbClr val="A50021"/>
          </a:solidFill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Análisis Financiero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8D86CD-B4F1-45ED-A5DE-9E6CF7DD9091}"/>
              </a:ext>
            </a:extLst>
          </p:cNvPr>
          <p:cNvSpPr txBox="1"/>
          <p:nvPr/>
        </p:nvSpPr>
        <p:spPr>
          <a:xfrm>
            <a:off x="3160903" y="5121591"/>
            <a:ext cx="898964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Riesgos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DCB05BA-AC02-42D1-9DE0-2D605D13CFFB}"/>
              </a:ext>
            </a:extLst>
          </p:cNvPr>
          <p:cNvSpPr txBox="1"/>
          <p:nvPr/>
        </p:nvSpPr>
        <p:spPr>
          <a:xfrm>
            <a:off x="6570910" y="1803120"/>
            <a:ext cx="2153795" cy="369332"/>
          </a:xfrm>
          <a:prstGeom prst="rect">
            <a:avLst/>
          </a:prstGeom>
          <a:solidFill>
            <a:srgbClr val="A50021"/>
          </a:solidFill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Predicción Demanda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BCAA504-69D7-4F3B-A5FD-DBC8C8CFF625}"/>
              </a:ext>
            </a:extLst>
          </p:cNvPr>
          <p:cNvSpPr txBox="1"/>
          <p:nvPr/>
        </p:nvSpPr>
        <p:spPr>
          <a:xfrm>
            <a:off x="6545242" y="2642935"/>
            <a:ext cx="2573152" cy="369332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Optimización Inventarios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6FE2DA-4749-422F-95A5-82E51C0E2FF1}"/>
              </a:ext>
            </a:extLst>
          </p:cNvPr>
          <p:cNvSpPr txBox="1"/>
          <p:nvPr/>
        </p:nvSpPr>
        <p:spPr>
          <a:xfrm>
            <a:off x="6545242" y="3352760"/>
            <a:ext cx="1803442" cy="369332"/>
          </a:xfrm>
          <a:prstGeom prst="rect">
            <a:avLst/>
          </a:prstGeom>
          <a:solidFill>
            <a:srgbClr val="A50021"/>
          </a:solidFill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Análisis Compras</a:t>
            </a:r>
          </a:p>
        </p:txBody>
      </p:sp>
      <p:sp>
        <p:nvSpPr>
          <p:cNvPr id="18" name="Rectángulo: una sola esquina cortada 17">
            <a:extLst>
              <a:ext uri="{FF2B5EF4-FFF2-40B4-BE49-F238E27FC236}">
                <a16:creationId xmlns:a16="http://schemas.microsoft.com/office/drawing/2014/main" id="{D7BD05DE-4378-489C-8560-1A2DA89905D8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048671C-79CA-4182-A74C-73C2C41A83A7}"/>
              </a:ext>
            </a:extLst>
          </p:cNvPr>
          <p:cNvSpPr txBox="1"/>
          <p:nvPr/>
        </p:nvSpPr>
        <p:spPr>
          <a:xfrm>
            <a:off x="418808" y="189408"/>
            <a:ext cx="872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6600"/>
                </a:solidFill>
              </a:rPr>
              <a:t>Siri (2010) </a:t>
            </a:r>
            <a:r>
              <a:rPr lang="es-ES" sz="2400" b="1" dirty="0">
                <a:solidFill>
                  <a:srgbClr val="006600"/>
                </a:solidFill>
                <a:sym typeface="Wingdings" panose="05000000000000000000" pitchFamily="2" charset="2"/>
              </a:rPr>
              <a:t> SRI International  DARPA </a:t>
            </a:r>
            <a:r>
              <a:rPr lang="es-ES" sz="1200" dirty="0">
                <a:sym typeface="Wingdings" panose="05000000000000000000" pitchFamily="2" charset="2"/>
              </a:rPr>
              <a:t>(</a:t>
            </a:r>
            <a:r>
              <a:rPr lang="en-US" sz="1200" b="1" i="1" dirty="0">
                <a:solidFill>
                  <a:srgbClr val="006600"/>
                </a:solidFill>
                <a:sym typeface="Wingdings" panose="05000000000000000000" pitchFamily="2" charset="2"/>
              </a:rPr>
              <a:t>D</a:t>
            </a:r>
            <a:r>
              <a:rPr lang="en-US" sz="1200" dirty="0">
                <a:sym typeface="Wingdings" panose="05000000000000000000" pitchFamily="2" charset="2"/>
              </a:rPr>
              <a:t>efense </a:t>
            </a:r>
            <a:r>
              <a:rPr lang="en-US" sz="1200" b="1" i="1" dirty="0">
                <a:solidFill>
                  <a:srgbClr val="006600"/>
                </a:solidFill>
                <a:sym typeface="Wingdings" panose="05000000000000000000" pitchFamily="2" charset="2"/>
              </a:rPr>
              <a:t>A</a:t>
            </a:r>
            <a:r>
              <a:rPr lang="en-US" sz="1200" dirty="0">
                <a:sym typeface="Wingdings" panose="05000000000000000000" pitchFamily="2" charset="2"/>
              </a:rPr>
              <a:t>dvanced </a:t>
            </a:r>
            <a:r>
              <a:rPr lang="en-US" sz="1200" b="1" i="1" dirty="0">
                <a:solidFill>
                  <a:srgbClr val="006600"/>
                </a:solidFill>
                <a:sym typeface="Wingdings" panose="05000000000000000000" pitchFamily="2" charset="2"/>
              </a:rPr>
              <a:t>R</a:t>
            </a:r>
            <a:r>
              <a:rPr lang="en-US" sz="1200" dirty="0">
                <a:sym typeface="Wingdings" panose="05000000000000000000" pitchFamily="2" charset="2"/>
              </a:rPr>
              <a:t>esearch </a:t>
            </a:r>
            <a:r>
              <a:rPr lang="en-US" sz="1200" b="1" i="1" dirty="0">
                <a:solidFill>
                  <a:srgbClr val="006600"/>
                </a:solidFill>
                <a:sym typeface="Wingdings" panose="05000000000000000000" pitchFamily="2" charset="2"/>
              </a:rPr>
              <a:t>P</a:t>
            </a:r>
            <a:r>
              <a:rPr lang="en-US" sz="1200" dirty="0">
                <a:sym typeface="Wingdings" panose="05000000000000000000" pitchFamily="2" charset="2"/>
              </a:rPr>
              <a:t>rojects </a:t>
            </a:r>
            <a:r>
              <a:rPr lang="en-US" sz="1200" b="1" i="1" dirty="0">
                <a:solidFill>
                  <a:srgbClr val="006600"/>
                </a:solidFill>
                <a:sym typeface="Wingdings" panose="05000000000000000000" pitchFamily="2" charset="2"/>
              </a:rPr>
              <a:t>A</a:t>
            </a:r>
            <a:r>
              <a:rPr lang="en-US" sz="1200" dirty="0">
                <a:sym typeface="Wingdings" panose="05000000000000000000" pitchFamily="2" charset="2"/>
              </a:rPr>
              <a:t>gency)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314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AF38652-1F58-411A-82EC-EC1209FACB73}"/>
              </a:ext>
            </a:extLst>
          </p:cNvPr>
          <p:cNvSpPr/>
          <p:nvPr/>
        </p:nvSpPr>
        <p:spPr>
          <a:xfrm>
            <a:off x="4415959" y="3449559"/>
            <a:ext cx="3729379" cy="523220"/>
          </a:xfrm>
          <a:prstGeom prst="roundRect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Análisis Compras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3CA8279-11A6-46B8-B2C9-35A47A513BE8}"/>
              </a:ext>
            </a:extLst>
          </p:cNvPr>
          <p:cNvSpPr/>
          <p:nvPr/>
        </p:nvSpPr>
        <p:spPr>
          <a:xfrm>
            <a:off x="4840390" y="2226817"/>
            <a:ext cx="3729379" cy="523220"/>
          </a:xfrm>
          <a:prstGeom prst="roundRect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Optimización Inventarios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79DD5BC-35DB-4D68-9ACD-F0683F839F80}"/>
              </a:ext>
            </a:extLst>
          </p:cNvPr>
          <p:cNvSpPr/>
          <p:nvPr/>
        </p:nvSpPr>
        <p:spPr>
          <a:xfrm>
            <a:off x="4191260" y="909112"/>
            <a:ext cx="2983503" cy="523220"/>
          </a:xfrm>
          <a:prstGeom prst="roundRect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Predicción Demanda</a:t>
            </a:r>
          </a:p>
        </p:txBody>
      </p:sp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13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3FB9512-F404-40EA-B6BF-7DCA910DFC69}"/>
              </a:ext>
            </a:extLst>
          </p:cNvPr>
          <p:cNvSpPr/>
          <p:nvPr/>
        </p:nvSpPr>
        <p:spPr>
          <a:xfrm>
            <a:off x="154342" y="774360"/>
            <a:ext cx="4829487" cy="3594779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solidFill>
                  <a:srgbClr val="FFFF00"/>
                </a:solidFill>
              </a:rPr>
              <a:t>Operaciones</a:t>
            </a:r>
            <a:endParaRPr lang="es-ES" sz="1400" b="1" dirty="0">
              <a:solidFill>
                <a:srgbClr val="FFFF00"/>
              </a:solidFill>
            </a:endParaRPr>
          </a:p>
        </p:txBody>
      </p:sp>
      <p:sp>
        <p:nvSpPr>
          <p:cNvPr id="18" name="Rectángulo: una sola esquina cortada 17">
            <a:extLst>
              <a:ext uri="{FF2B5EF4-FFF2-40B4-BE49-F238E27FC236}">
                <a16:creationId xmlns:a16="http://schemas.microsoft.com/office/drawing/2014/main" id="{B8C08551-1A0C-4137-8A59-1D4B8E4FA5A3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473995E-2C95-4586-A635-EA223CBD6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367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14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8" name="Rectángulo: una sola esquina cortada 17">
            <a:extLst>
              <a:ext uri="{FF2B5EF4-FFF2-40B4-BE49-F238E27FC236}">
                <a16:creationId xmlns:a16="http://schemas.microsoft.com/office/drawing/2014/main" id="{D7BD05DE-4378-489C-8560-1A2DA89905D8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para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13586E4-B205-4770-ADD5-3C89DF7EE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190" y="664344"/>
            <a:ext cx="5545731" cy="3584021"/>
          </a:xfrm>
          <a:prstGeom prst="rect">
            <a:avLst/>
          </a:prstGeom>
        </p:spPr>
      </p:pic>
      <p:pic>
        <p:nvPicPr>
          <p:cNvPr id="15" name="Picture 2" descr="NUMEROS CUANTICOS-SECME-2018R">
            <a:extLst>
              <a:ext uri="{FF2B5EF4-FFF2-40B4-BE49-F238E27FC236}">
                <a16:creationId xmlns:a16="http://schemas.microsoft.com/office/drawing/2014/main" id="{13172AD5-4CAF-41A2-97D4-0E846AC4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7" y="1014375"/>
            <a:ext cx="2779628" cy="323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4C4E85D-63FC-492C-AA5F-57F5826D1271}"/>
              </a:ext>
            </a:extLst>
          </p:cNvPr>
          <p:cNvSpPr txBox="1"/>
          <p:nvPr/>
        </p:nvSpPr>
        <p:spPr>
          <a:xfrm>
            <a:off x="422300" y="177994"/>
            <a:ext cx="5291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A50021"/>
                </a:solidFill>
              </a:rPr>
              <a:t>Distribuciones de Probabilidad </a:t>
            </a:r>
            <a:r>
              <a:rPr lang="es-ES" sz="2400" b="1">
                <a:solidFill>
                  <a:srgbClr val="A50021"/>
                </a:solidFill>
              </a:rPr>
              <a:t>y Ciencia</a:t>
            </a:r>
            <a:endParaRPr lang="es-ES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>
            <a:extLst>
              <a:ext uri="{FF2B5EF4-FFF2-40B4-BE49-F238E27FC236}">
                <a16:creationId xmlns:a16="http://schemas.microsoft.com/office/drawing/2014/main" id="{619DF265-1148-41E9-A408-FBB9C82F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95" y="60343"/>
            <a:ext cx="3329594" cy="2062007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A9F8A553-DB76-4259-87C8-2CDA7341E73D}"/>
              </a:ext>
            </a:extLst>
          </p:cNvPr>
          <p:cNvGrpSpPr/>
          <p:nvPr/>
        </p:nvGrpSpPr>
        <p:grpSpPr>
          <a:xfrm>
            <a:off x="5424379" y="2082773"/>
            <a:ext cx="3565388" cy="2822599"/>
            <a:chOff x="5424379" y="2082773"/>
            <a:chExt cx="3565388" cy="2822599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ECD2662-C3DF-4BA0-B720-11FE4B0D8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224" y="4120574"/>
              <a:ext cx="381000" cy="17145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1252F773-438B-48C5-B057-A2ED2D2A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105" y="3922410"/>
              <a:ext cx="381000" cy="171450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C55CEEF2-B8E9-4903-8F01-C1090C11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018" y="3922410"/>
              <a:ext cx="381000" cy="171450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C027C475-4720-421D-9784-E174D9182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059" y="2952952"/>
              <a:ext cx="381000" cy="171450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B441CB42-FD16-430E-B255-0D206945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4379" y="2082773"/>
              <a:ext cx="3565388" cy="2822599"/>
            </a:xfrm>
            <a:prstGeom prst="rect">
              <a:avLst/>
            </a:prstGeom>
          </p:spPr>
        </p:pic>
      </p:grpSp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15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8" name="Rectángulo: una sola esquina cortada 17">
            <a:extLst>
              <a:ext uri="{FF2B5EF4-FFF2-40B4-BE49-F238E27FC236}">
                <a16:creationId xmlns:a16="http://schemas.microsoft.com/office/drawing/2014/main" id="{D7BD05DE-4378-489C-8560-1A2DA89905D8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para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1026" name="Picture 2" descr="dado-imagen-animada-0104">
            <a:extLst>
              <a:ext uri="{FF2B5EF4-FFF2-40B4-BE49-F238E27FC236}">
                <a16:creationId xmlns:a16="http://schemas.microsoft.com/office/drawing/2014/main" id="{7F45E253-D4EF-49E5-B4DA-71277CA0EB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844" y="97531"/>
            <a:ext cx="974027" cy="9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282C84-AC77-41A5-B14B-EAA1F4F7857A}"/>
              </a:ext>
            </a:extLst>
          </p:cNvPr>
          <p:cNvSpPr txBox="1"/>
          <p:nvPr/>
        </p:nvSpPr>
        <p:spPr>
          <a:xfrm>
            <a:off x="223069" y="851759"/>
            <a:ext cx="338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Todas las probabilidades suman 1: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A22836A-314F-4D72-B3E9-6A1024DDF7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1222" y="1269772"/>
          <a:ext cx="3061330" cy="797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11280" imgH="393480" progId="Equation.DSMT4">
                  <p:embed/>
                </p:oleObj>
              </mc:Choice>
              <mc:Fallback>
                <p:oleObj name="Equation" r:id="rId8" imgW="1511280" imgH="393480" progId="Equation.DSMT4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7A22836A-314F-4D72-B3E9-6A1024DDF7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1222" y="1269772"/>
                        <a:ext cx="3061330" cy="797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DDD36BEA-3BBD-4ADF-AA7A-500B08B20214}"/>
              </a:ext>
            </a:extLst>
          </p:cNvPr>
          <p:cNvSpPr txBox="1"/>
          <p:nvPr/>
        </p:nvSpPr>
        <p:spPr>
          <a:xfrm>
            <a:off x="473986" y="42691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A50021"/>
                </a:solidFill>
              </a:rPr>
              <a:t>4</a:t>
            </a:r>
            <a:endParaRPr lang="es-ES" dirty="0">
              <a:solidFill>
                <a:srgbClr val="A50021"/>
              </a:solidFill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F20A0DA9-ACB8-48C7-93FA-D96540D7F709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644065" y="3971951"/>
            <a:ext cx="0" cy="297245"/>
          </a:xfrm>
          <a:prstGeom prst="straightConnector1">
            <a:avLst/>
          </a:prstGeom>
          <a:ln w="28575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CF3AA21-AC19-49C3-B63B-4F9AA959F09F}"/>
              </a:ext>
            </a:extLst>
          </p:cNvPr>
          <p:cNvSpPr txBox="1"/>
          <p:nvPr/>
        </p:nvSpPr>
        <p:spPr>
          <a:xfrm>
            <a:off x="4068765" y="431710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A50021"/>
                </a:solidFill>
              </a:rPr>
              <a:t>3</a:t>
            </a:r>
            <a:endParaRPr lang="es-ES" dirty="0">
              <a:solidFill>
                <a:srgbClr val="A50021"/>
              </a:solidFill>
            </a:endParaRP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EB4DF2F-7EFD-424D-9316-CB51D146BD03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238844" y="4019864"/>
            <a:ext cx="0" cy="297244"/>
          </a:xfrm>
          <a:prstGeom prst="straightConnector1">
            <a:avLst/>
          </a:prstGeom>
          <a:ln w="28575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09B3F86D-3F8B-4B89-8FC7-22BFAF4C6C0F}"/>
              </a:ext>
            </a:extLst>
          </p:cNvPr>
          <p:cNvSpPr txBox="1"/>
          <p:nvPr/>
        </p:nvSpPr>
        <p:spPr>
          <a:xfrm>
            <a:off x="174995" y="173866"/>
            <a:ext cx="50225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0000CC"/>
                </a:solidFill>
              </a:rPr>
              <a:t>Distribución de Probabilidad</a:t>
            </a:r>
          </a:p>
          <a:p>
            <a:endParaRPr lang="es-ES" sz="3200" b="1" dirty="0">
              <a:solidFill>
                <a:srgbClr val="0000CC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618ED41-7A02-4874-AC77-CF0552CF0540}"/>
              </a:ext>
            </a:extLst>
          </p:cNvPr>
          <p:cNvSpPr txBox="1"/>
          <p:nvPr/>
        </p:nvSpPr>
        <p:spPr>
          <a:xfrm>
            <a:off x="283681" y="2414969"/>
            <a:ext cx="517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Si un Lado es “</a:t>
            </a:r>
            <a:r>
              <a:rPr lang="es-ES" b="1" dirty="0"/>
              <a:t>Cargado”</a:t>
            </a:r>
            <a:r>
              <a:rPr lang="es-ES" dirty="0"/>
              <a:t> (</a:t>
            </a:r>
            <a:r>
              <a:rPr lang="es-ES" b="1" dirty="0">
                <a:solidFill>
                  <a:srgbClr val="A50021"/>
                </a:solidFill>
              </a:rPr>
              <a:t>4</a:t>
            </a:r>
            <a:r>
              <a:rPr lang="es-ES" dirty="0"/>
              <a:t>) </a:t>
            </a:r>
            <a:r>
              <a:rPr lang="es-ES" dirty="0">
                <a:sym typeface="Wingdings" panose="05000000000000000000" pitchFamily="2" charset="2"/>
              </a:rPr>
              <a:t> Aumenta Probabilidad</a:t>
            </a:r>
          </a:p>
          <a:p>
            <a:r>
              <a:rPr lang="es-ES" dirty="0">
                <a:sym typeface="Wingdings" panose="05000000000000000000" pitchFamily="2" charset="2"/>
              </a:rPr>
              <a:t>El </a:t>
            </a:r>
            <a:r>
              <a:rPr lang="es-ES" b="1" dirty="0">
                <a:sym typeface="Wingdings" panose="05000000000000000000" pitchFamily="2" charset="2"/>
              </a:rPr>
              <a:t>Opuesto</a:t>
            </a:r>
            <a:r>
              <a:rPr lang="es-ES" dirty="0">
                <a:sym typeface="Wingdings" panose="05000000000000000000" pitchFamily="2" charset="2"/>
              </a:rPr>
              <a:t> (</a:t>
            </a:r>
            <a:r>
              <a:rPr lang="es-ES" b="1" dirty="0">
                <a:solidFill>
                  <a:srgbClr val="A50021"/>
                </a:solidFill>
                <a:sym typeface="Wingdings" panose="05000000000000000000" pitchFamily="2" charset="2"/>
              </a:rPr>
              <a:t>3</a:t>
            </a:r>
            <a:r>
              <a:rPr lang="es-ES" dirty="0">
                <a:sym typeface="Wingdings" panose="05000000000000000000" pitchFamily="2" charset="2"/>
              </a:rPr>
              <a:t>)  Disminuye Probabilidad</a:t>
            </a:r>
            <a:endParaRPr lang="es-ES" dirty="0"/>
          </a:p>
        </p:txBody>
      </p:sp>
      <p:pic>
        <p:nvPicPr>
          <p:cNvPr id="4" name="Picture 2" descr="Dado virtual — tirar dados online!">
            <a:extLst>
              <a:ext uri="{FF2B5EF4-FFF2-40B4-BE49-F238E27FC236}">
                <a16:creationId xmlns:a16="http://schemas.microsoft.com/office/drawing/2014/main" id="{0B34311A-E46C-4FC6-B5B4-33D7D233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25" y="104568"/>
            <a:ext cx="957263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do virtual — tirar dados online!">
            <a:extLst>
              <a:ext uri="{FF2B5EF4-FFF2-40B4-BE49-F238E27FC236}">
                <a16:creationId xmlns:a16="http://schemas.microsoft.com/office/drawing/2014/main" id="{516324A9-3F93-477C-A45D-8D50402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005" y="1108694"/>
            <a:ext cx="974026" cy="9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380673C-F688-41AF-BF6D-AEBC98B8A770}"/>
              </a:ext>
            </a:extLst>
          </p:cNvPr>
          <p:cNvCxnSpPr>
            <a:cxnSpLocks/>
          </p:cNvCxnSpPr>
          <p:nvPr/>
        </p:nvCxnSpPr>
        <p:spPr>
          <a:xfrm flipH="1">
            <a:off x="8057940" y="1116654"/>
            <a:ext cx="900931" cy="941221"/>
          </a:xfrm>
          <a:prstGeom prst="line">
            <a:avLst/>
          </a:prstGeom>
          <a:ln w="57150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9556D41-2450-40A3-9913-83A805FE705D}"/>
              </a:ext>
            </a:extLst>
          </p:cNvPr>
          <p:cNvCxnSpPr/>
          <p:nvPr/>
        </p:nvCxnSpPr>
        <p:spPr>
          <a:xfrm>
            <a:off x="7997108" y="1119340"/>
            <a:ext cx="961763" cy="938535"/>
          </a:xfrm>
          <a:prstGeom prst="line">
            <a:avLst/>
          </a:prstGeom>
          <a:ln w="57150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48A4236-04C7-4622-BE77-BBC7B8386DCE}"/>
              </a:ext>
            </a:extLst>
          </p:cNvPr>
          <p:cNvSpPr txBox="1"/>
          <p:nvPr/>
        </p:nvSpPr>
        <p:spPr>
          <a:xfrm>
            <a:off x="4059866" y="2134830"/>
            <a:ext cx="113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6600"/>
                </a:solidFill>
              </a:rPr>
              <a:t>Discreto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75E2DB9-3C42-4A23-B3A4-EE1E7D794F8C}"/>
              </a:ext>
            </a:extLst>
          </p:cNvPr>
          <p:cNvCxnSpPr/>
          <p:nvPr/>
        </p:nvCxnSpPr>
        <p:spPr>
          <a:xfrm>
            <a:off x="5099002" y="2411643"/>
            <a:ext cx="764326" cy="27920"/>
          </a:xfrm>
          <a:prstGeom prst="straightConnector1">
            <a:avLst/>
          </a:prstGeom>
          <a:ln w="381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A5301E5D-9546-447C-B568-7249BDE529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8" y="3145642"/>
            <a:ext cx="3496624" cy="77913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B901D75-99DA-4F03-9F69-9262A7E115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12" y="3125331"/>
            <a:ext cx="958018" cy="818307"/>
          </a:xfrm>
          <a:prstGeom prst="rect">
            <a:avLst/>
          </a:prstGeom>
        </p:spPr>
      </p:pic>
      <p:sp>
        <p:nvSpPr>
          <p:cNvPr id="33" name="AutoShape 6">
            <a:extLst>
              <a:ext uri="{FF2B5EF4-FFF2-40B4-BE49-F238E27FC236}">
                <a16:creationId xmlns:a16="http://schemas.microsoft.com/office/drawing/2014/main" id="{EA8CB478-F543-47D5-BE03-F2A921F9D5CB}"/>
              </a:ext>
            </a:extLst>
          </p:cNvPr>
          <p:cNvSpPr>
            <a:spLocks/>
          </p:cNvSpPr>
          <p:nvPr/>
        </p:nvSpPr>
        <p:spPr bwMode="auto">
          <a:xfrm rot="5400000">
            <a:off x="6377912" y="3676515"/>
            <a:ext cx="171450" cy="876621"/>
          </a:xfrm>
          <a:prstGeom prst="leftBrace">
            <a:avLst>
              <a:gd name="adj1" fmla="val 55556"/>
              <a:gd name="adj2" fmla="val 50000"/>
            </a:avLst>
          </a:prstGeom>
          <a:noFill/>
          <a:ln w="190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850C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850C"/>
              </a:buClr>
              <a:buSzPct val="60000"/>
              <a:buBlip>
                <a:blip r:embed="rId14"/>
              </a:buBlip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850C"/>
              </a:buClr>
              <a:buSzPct val="40000"/>
              <a:buFont typeface="Times" panose="02020603050405020304" pitchFamily="18" charset="0"/>
              <a:buBlip>
                <a:blip r:embed="rId15"/>
              </a:buBlip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850C"/>
              </a:buClr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850C"/>
              </a:buClr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C"/>
              </a:buClr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C"/>
              </a:buClr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C"/>
              </a:buClr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C"/>
              </a:buClr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s-ES_tradnl" altLang="es-ES" sz="2400">
              <a:latin typeface="Times" panose="02020603050405020304" pitchFamily="18" charset="0"/>
            </a:endParaRPr>
          </a:p>
        </p:txBody>
      </p:sp>
      <p:sp>
        <p:nvSpPr>
          <p:cNvPr id="34" name="AutoShape 6">
            <a:extLst>
              <a:ext uri="{FF2B5EF4-FFF2-40B4-BE49-F238E27FC236}">
                <a16:creationId xmlns:a16="http://schemas.microsoft.com/office/drawing/2014/main" id="{453A674E-0849-4789-AF2C-F6CE56385521}"/>
              </a:ext>
            </a:extLst>
          </p:cNvPr>
          <p:cNvSpPr>
            <a:spLocks/>
          </p:cNvSpPr>
          <p:nvPr/>
        </p:nvSpPr>
        <p:spPr bwMode="auto">
          <a:xfrm rot="5400000">
            <a:off x="8247609" y="3650410"/>
            <a:ext cx="171450" cy="876621"/>
          </a:xfrm>
          <a:prstGeom prst="leftBrace">
            <a:avLst>
              <a:gd name="adj1" fmla="val 55556"/>
              <a:gd name="adj2" fmla="val 50000"/>
            </a:avLst>
          </a:prstGeom>
          <a:noFill/>
          <a:ln w="190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850C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850C"/>
              </a:buClr>
              <a:buSzPct val="60000"/>
              <a:buBlip>
                <a:blip r:embed="rId14"/>
              </a:buBlip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850C"/>
              </a:buClr>
              <a:buSzPct val="40000"/>
              <a:buFont typeface="Times" panose="02020603050405020304" pitchFamily="18" charset="0"/>
              <a:buBlip>
                <a:blip r:embed="rId15"/>
              </a:buBlip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850C"/>
              </a:buClr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850C"/>
              </a:buClr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C"/>
              </a:buClr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C"/>
              </a:buClr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C"/>
              </a:buClr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C"/>
              </a:buClr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s-ES_tradnl" altLang="es-ES" sz="2400">
              <a:latin typeface="Times" panose="02020603050405020304" pitchFamily="18" charset="0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0EE3C006-4AD0-4A26-8CAD-3990F897BD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1" y="3655222"/>
            <a:ext cx="193014" cy="304368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16BB9506-1F50-47D4-A0CC-98B63BEEF4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37" y="3643804"/>
            <a:ext cx="193014" cy="30436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4B25AD6B-A31B-4021-BF1F-D9F7E99AB5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71" y="2830126"/>
            <a:ext cx="200082" cy="315515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644F683-A9D5-4610-857F-17CC8A8DD4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15" y="3855577"/>
            <a:ext cx="193014" cy="304368"/>
          </a:xfrm>
          <a:prstGeom prst="rect">
            <a:avLst/>
          </a:prstGeom>
        </p:spPr>
      </p:pic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3F852C-439B-41AC-A2A9-8F14713E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347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17" grpId="0"/>
      <p:bldP spid="6" grpId="0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Inteligencia Artificial y Método Monte Carlo - Aplicaciones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20CB0-C19F-4F9D-AEB5-1A601A7A841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163002" y="407465"/>
            <a:ext cx="8841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/>
              <a:t>Viene una Campaña y decidimos comprar o fabricar </a:t>
            </a:r>
            <a:r>
              <a:rPr lang="es-PE" sz="2000" b="1" dirty="0">
                <a:solidFill>
                  <a:srgbClr val="006600"/>
                </a:solidFill>
              </a:rPr>
              <a:t>100,000</a:t>
            </a:r>
            <a:r>
              <a:rPr lang="es-PE" sz="2000" dirty="0"/>
              <a:t> productos. El Costo es </a:t>
            </a:r>
            <a:r>
              <a:rPr lang="es-PE" sz="2000" b="1" dirty="0">
                <a:solidFill>
                  <a:srgbClr val="006600"/>
                </a:solidFill>
              </a:rPr>
              <a:t>$5</a:t>
            </a:r>
            <a:r>
              <a:rPr lang="es-PE" sz="2000" dirty="0"/>
              <a:t> y lo Vendemos a </a:t>
            </a:r>
            <a:r>
              <a:rPr lang="es-PE" sz="2000" b="1" dirty="0">
                <a:solidFill>
                  <a:srgbClr val="006600"/>
                </a:solidFill>
              </a:rPr>
              <a:t>$10</a:t>
            </a:r>
            <a:r>
              <a:rPr lang="es-PE" sz="2000" dirty="0"/>
              <a:t>.</a:t>
            </a:r>
          </a:p>
          <a:p>
            <a:r>
              <a:rPr lang="es-PE" sz="2000" dirty="0">
                <a:solidFill>
                  <a:srgbClr val="0000CC"/>
                </a:solidFill>
              </a:rPr>
              <a:t>Modelizamos la </a:t>
            </a:r>
            <a:r>
              <a:rPr lang="es-PE" sz="2000" b="1" dirty="0">
                <a:solidFill>
                  <a:srgbClr val="0000CC"/>
                </a:solidFill>
              </a:rPr>
              <a:t>Demanda </a:t>
            </a:r>
            <a:r>
              <a:rPr lang="es-PE" sz="2000" dirty="0">
                <a:solidFill>
                  <a:srgbClr val="0000CC"/>
                </a:solidFill>
              </a:rPr>
              <a:t>mediante</a:t>
            </a:r>
            <a:r>
              <a:rPr lang="es-PE" sz="2000" b="1" dirty="0">
                <a:solidFill>
                  <a:srgbClr val="0000CC"/>
                </a:solidFill>
              </a:rPr>
              <a:t> </a:t>
            </a:r>
            <a:r>
              <a:rPr lang="es-PE" sz="2000" dirty="0">
                <a:solidFill>
                  <a:srgbClr val="0000CC"/>
                </a:solidFill>
              </a:rPr>
              <a:t>la </a:t>
            </a:r>
            <a:r>
              <a:rPr lang="es-PE" sz="2000" b="1" dirty="0">
                <a:solidFill>
                  <a:srgbClr val="0000CC"/>
                </a:solidFill>
              </a:rPr>
              <a:t>Distribución Normal</a:t>
            </a:r>
            <a:endParaRPr lang="es-PE" sz="2000" b="1" dirty="0"/>
          </a:p>
          <a:p>
            <a:r>
              <a:rPr lang="es-PE" dirty="0"/>
              <a:t> </a:t>
            </a:r>
          </a:p>
          <a:p>
            <a:r>
              <a:rPr lang="es-PE" dirty="0">
                <a:solidFill>
                  <a:srgbClr val="7E0000"/>
                </a:solidFill>
              </a:rPr>
              <a:t>Los Datos que Manejamos son los Siguientes:</a:t>
            </a:r>
            <a:endParaRPr lang="es-ES_tradnl" dirty="0">
              <a:solidFill>
                <a:srgbClr val="7E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11133" y="1869350"/>
            <a:ext cx="37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Blip>
                <a:blip r:embed="rId2"/>
              </a:buBlip>
            </a:pPr>
            <a:r>
              <a:rPr lang="es-PE" altLang="es-ES_tradnl" b="1" dirty="0">
                <a:solidFill>
                  <a:srgbClr val="000000"/>
                </a:solidFill>
              </a:rPr>
              <a:t>Compramos o Fabricamos: </a:t>
            </a:r>
            <a:r>
              <a:rPr lang="es-PE" altLang="es-ES_tradnl" b="1" dirty="0">
                <a:solidFill>
                  <a:srgbClr val="006600"/>
                </a:solidFill>
              </a:rPr>
              <a:t>100,000</a:t>
            </a:r>
            <a:endParaRPr lang="es-PE" dirty="0"/>
          </a:p>
        </p:txBody>
      </p:sp>
      <p:sp>
        <p:nvSpPr>
          <p:cNvPr id="7" name="6 CuadroTexto"/>
          <p:cNvSpPr txBox="1"/>
          <p:nvPr/>
        </p:nvSpPr>
        <p:spPr>
          <a:xfrm>
            <a:off x="311133" y="2229662"/>
            <a:ext cx="240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Blip>
                <a:blip r:embed="rId2"/>
              </a:buBlip>
            </a:pPr>
            <a:r>
              <a:rPr lang="es-PE" altLang="es-ES_tradnl" b="1" dirty="0"/>
              <a:t>Precio de Venta</a:t>
            </a:r>
            <a:r>
              <a:rPr lang="es-PE" altLang="es-ES_tradnl" dirty="0"/>
              <a:t>: </a:t>
            </a:r>
            <a:r>
              <a:rPr lang="es-PE" altLang="es-ES_tradnl" b="1" dirty="0">
                <a:solidFill>
                  <a:srgbClr val="006600"/>
                </a:solidFill>
              </a:rPr>
              <a:t>$10</a:t>
            </a:r>
            <a:endParaRPr lang="es-PE" b="1" dirty="0">
              <a:solidFill>
                <a:srgbClr val="0066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0100" y="2985745"/>
            <a:ext cx="143020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lnSpc>
                <a:spcPct val="90000"/>
              </a:lnSpc>
              <a:buBlip>
                <a:blip r:embed="rId2"/>
              </a:buBlip>
            </a:pPr>
            <a:r>
              <a:rPr lang="es-PE" altLang="es-ES_tradnl" b="1" dirty="0"/>
              <a:t>Demanda</a:t>
            </a:r>
            <a:r>
              <a:rPr lang="es-PE" altLang="es-ES_tradnl" dirty="0"/>
              <a:t>: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8701" y="3621790"/>
            <a:ext cx="79122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altLang="es-ES_tradnl" sz="2000" dirty="0">
                <a:solidFill>
                  <a:srgbClr val="000099"/>
                </a:solidFill>
              </a:rPr>
              <a:t>¿Cuál es el Valor Esperado de la Venta </a:t>
            </a:r>
            <a:r>
              <a:rPr lang="es-PE" altLang="es-ES_tradnl" sz="2000" b="1" dirty="0">
                <a:solidFill>
                  <a:srgbClr val="000099"/>
                </a:solidFill>
              </a:rPr>
              <a:t>Si No </a:t>
            </a:r>
            <a:r>
              <a:rPr lang="es-PE" altLang="es-ES_tradnl" sz="2000" dirty="0">
                <a:solidFill>
                  <a:srgbClr val="000099"/>
                </a:solidFill>
              </a:rPr>
              <a:t>consideramos Incertidumbre?</a:t>
            </a:r>
          </a:p>
          <a:p>
            <a:r>
              <a:rPr lang="es-PE" altLang="es-ES_tradnl" sz="2000" dirty="0">
                <a:solidFill>
                  <a:srgbClr val="000099"/>
                </a:solidFill>
              </a:rPr>
              <a:t>¿Cuál es el Valor Esperado de la Venta </a:t>
            </a:r>
            <a:r>
              <a:rPr lang="es-PE" altLang="es-ES_tradnl" sz="2000" b="1" dirty="0">
                <a:solidFill>
                  <a:srgbClr val="000099"/>
                </a:solidFill>
              </a:rPr>
              <a:t>Considerando</a:t>
            </a:r>
            <a:r>
              <a:rPr lang="es-PE" altLang="es-ES_tradnl" sz="2000" dirty="0">
                <a:solidFill>
                  <a:srgbClr val="000099"/>
                </a:solidFill>
              </a:rPr>
              <a:t> Incertidumbre?</a:t>
            </a:r>
          </a:p>
          <a:p>
            <a:endParaRPr lang="es-PE" altLang="es-ES_tradnl" sz="2000" dirty="0">
              <a:solidFill>
                <a:srgbClr val="000099"/>
              </a:solidFill>
            </a:endParaRPr>
          </a:p>
          <a:p>
            <a:r>
              <a:rPr lang="es-PE" altLang="es-ES_tradnl" sz="2000" dirty="0">
                <a:solidFill>
                  <a:srgbClr val="000099"/>
                </a:solidFill>
              </a:rPr>
              <a:t> </a:t>
            </a:r>
            <a:endParaRPr lang="es-PE" sz="2000" dirty="0">
              <a:solidFill>
                <a:srgbClr val="000099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88362B0-954B-4113-B2D8-4DA65617AC06}"/>
              </a:ext>
            </a:extLst>
          </p:cNvPr>
          <p:cNvSpPr txBox="1"/>
          <p:nvPr/>
        </p:nvSpPr>
        <p:spPr>
          <a:xfrm>
            <a:off x="544352" y="3243321"/>
            <a:ext cx="451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altLang="es-ES_tradnl" dirty="0">
                <a:solidFill>
                  <a:srgbClr val="006600"/>
                </a:solidFill>
              </a:rPr>
              <a:t>Normal(</a:t>
            </a:r>
            <a:r>
              <a:rPr lang="es-PE" altLang="es-ES_tradnl" dirty="0">
                <a:solidFill>
                  <a:srgbClr val="000000"/>
                </a:solidFill>
              </a:rPr>
              <a:t>media:</a:t>
            </a:r>
            <a:r>
              <a:rPr lang="es-PE" altLang="es-ES_tradnl" dirty="0">
                <a:solidFill>
                  <a:srgbClr val="006600"/>
                </a:solidFill>
              </a:rPr>
              <a:t>100k, </a:t>
            </a:r>
            <a:r>
              <a:rPr lang="es-PE" altLang="es-ES_tradnl" dirty="0">
                <a:solidFill>
                  <a:srgbClr val="000000"/>
                </a:solidFill>
              </a:rPr>
              <a:t>Desviación Estándar:</a:t>
            </a:r>
            <a:r>
              <a:rPr lang="es-PE" altLang="es-ES_tradnl" dirty="0">
                <a:solidFill>
                  <a:srgbClr val="006600"/>
                </a:solidFill>
              </a:rPr>
              <a:t>25k)</a:t>
            </a:r>
            <a:endParaRPr lang="es-E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0F7B50D-11A7-4F86-8726-AEFA71C50844}"/>
              </a:ext>
            </a:extLst>
          </p:cNvPr>
          <p:cNvGrpSpPr/>
          <p:nvPr/>
        </p:nvGrpSpPr>
        <p:grpSpPr>
          <a:xfrm>
            <a:off x="5245243" y="1318838"/>
            <a:ext cx="3898757" cy="2155746"/>
            <a:chOff x="5245243" y="1318838"/>
            <a:chExt cx="3898757" cy="2155746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3A57F64-E1F7-421C-A42E-79CF2CA07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5243" y="1318838"/>
              <a:ext cx="3898757" cy="2155746"/>
            </a:xfrm>
            <a:prstGeom prst="rect">
              <a:avLst/>
            </a:prstGeom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4EF269C7-D468-49FB-9147-7065F2D17EBE}"/>
                </a:ext>
              </a:extLst>
            </p:cNvPr>
            <p:cNvCxnSpPr>
              <a:cxnSpLocks/>
            </p:cNvCxnSpPr>
            <p:nvPr/>
          </p:nvCxnSpPr>
          <p:spPr>
            <a:xfrm>
              <a:off x="7428818" y="1448060"/>
              <a:ext cx="0" cy="1569988"/>
            </a:xfrm>
            <a:prstGeom prst="line">
              <a:avLst/>
            </a:prstGeom>
            <a:ln w="1905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ACAE981-E857-41C2-9C10-BD417E3895F1}"/>
                </a:ext>
              </a:extLst>
            </p:cNvPr>
            <p:cNvSpPr txBox="1"/>
            <p:nvPr/>
          </p:nvSpPr>
          <p:spPr>
            <a:xfrm>
              <a:off x="7649036" y="1413021"/>
              <a:ext cx="1425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rgbClr val="006600"/>
                  </a:solidFill>
                </a:rPr>
                <a:t>Media = 100,000</a:t>
              </a:r>
              <a:endParaRPr lang="es-ES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14" name="6 CuadroTexto">
            <a:extLst>
              <a:ext uri="{FF2B5EF4-FFF2-40B4-BE49-F238E27FC236}">
                <a16:creationId xmlns:a16="http://schemas.microsoft.com/office/drawing/2014/main" id="{008C545D-3753-493B-AEC2-3B3AD1366CAE}"/>
              </a:ext>
            </a:extLst>
          </p:cNvPr>
          <p:cNvSpPr txBox="1"/>
          <p:nvPr/>
        </p:nvSpPr>
        <p:spPr>
          <a:xfrm>
            <a:off x="318948" y="2598994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Blip>
                <a:blip r:embed="rId2"/>
              </a:buBlip>
            </a:pPr>
            <a:r>
              <a:rPr lang="es-PE" altLang="es-ES_tradnl" b="1" dirty="0"/>
              <a:t>Costo</a:t>
            </a:r>
            <a:r>
              <a:rPr lang="es-PE" altLang="es-ES_tradnl" dirty="0"/>
              <a:t>: </a:t>
            </a:r>
            <a:r>
              <a:rPr lang="es-PE" altLang="es-ES_tradnl" b="1" dirty="0">
                <a:solidFill>
                  <a:srgbClr val="006600"/>
                </a:solidFill>
              </a:rPr>
              <a:t>$5</a:t>
            </a:r>
            <a:endParaRPr lang="es-PE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2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FD9E6C6-F236-4158-8C7E-974887E4CDC0}"/>
              </a:ext>
            </a:extLst>
          </p:cNvPr>
          <p:cNvSpPr/>
          <p:nvPr/>
        </p:nvSpPr>
        <p:spPr>
          <a:xfrm>
            <a:off x="6376723" y="66380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Predicción de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7022BBC-DB62-4855-BB8E-64BEFC383289}"/>
              </a:ext>
            </a:extLst>
          </p:cNvPr>
          <p:cNvSpPr/>
          <p:nvPr/>
        </p:nvSpPr>
        <p:spPr>
          <a:xfrm>
            <a:off x="6383277" y="406708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Demanda</a:t>
            </a:r>
          </a:p>
        </p:txBody>
      </p:sp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E98CD4EA-C559-43FE-81D3-CB9C9D38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17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5" name="Rectángulo: una sola esquina cortada 14">
            <a:extLst>
              <a:ext uri="{FF2B5EF4-FFF2-40B4-BE49-F238E27FC236}">
                <a16:creationId xmlns:a16="http://schemas.microsoft.com/office/drawing/2014/main" id="{41318C16-49BF-4632-8AB0-1C1524D5D79B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EFCE803-C585-4E0D-94AA-870C034C3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7797" y="130079"/>
            <a:ext cx="5766244" cy="371623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8133BF-3B88-4302-9910-EBE4E7DB6810}"/>
              </a:ext>
            </a:extLst>
          </p:cNvPr>
          <p:cNvSpPr txBox="1"/>
          <p:nvPr/>
        </p:nvSpPr>
        <p:spPr>
          <a:xfrm>
            <a:off x="6111251" y="824303"/>
            <a:ext cx="295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altLang="es-PE" sz="1800" b="1" dirty="0"/>
              <a:t>¿Cuántos Países tiene África?</a:t>
            </a:r>
          </a:p>
          <a:p>
            <a:pPr algn="ctr"/>
            <a:endParaRPr lang="es-ES" b="1" dirty="0"/>
          </a:p>
        </p:txBody>
      </p:sp>
      <p:pic>
        <p:nvPicPr>
          <p:cNvPr id="1026" name="Picture 2" descr="Blog de imágenes: Gif lanzar una moneda a suertes">
            <a:extLst>
              <a:ext uri="{FF2B5EF4-FFF2-40B4-BE49-F238E27FC236}">
                <a16:creationId xmlns:a16="http://schemas.microsoft.com/office/drawing/2014/main" id="{972173D3-6832-44DD-B5DB-1B81E78555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934" y="3678394"/>
            <a:ext cx="10287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uño cerrado mano masculina PNG transparente - StickPNG">
            <a:extLst>
              <a:ext uri="{FF2B5EF4-FFF2-40B4-BE49-F238E27FC236}">
                <a16:creationId xmlns:a16="http://schemas.microsoft.com/office/drawing/2014/main" id="{42302C13-3954-478C-98DA-E22447092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966680"/>
            <a:ext cx="779014" cy="6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D2B8EF-5A76-43B1-A5C6-38E218F9F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pic>
        <p:nvPicPr>
          <p:cNvPr id="4" name="Picture 2" descr="Geopolítica de África - Wikipedia, la enciclopedia libre">
            <a:extLst>
              <a:ext uri="{FF2B5EF4-FFF2-40B4-BE49-F238E27FC236}">
                <a16:creationId xmlns:a16="http://schemas.microsoft.com/office/drawing/2014/main" id="{7B0A1CAD-6FDD-4B17-A27C-611A6B8A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77" y="1196399"/>
            <a:ext cx="2648516" cy="279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6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FD9E6C6-F236-4158-8C7E-974887E4CDC0}"/>
              </a:ext>
            </a:extLst>
          </p:cNvPr>
          <p:cNvSpPr/>
          <p:nvPr/>
        </p:nvSpPr>
        <p:spPr>
          <a:xfrm>
            <a:off x="6345312" y="66380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Predicción de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7022BBC-DB62-4855-BB8E-64BEFC383289}"/>
              </a:ext>
            </a:extLst>
          </p:cNvPr>
          <p:cNvSpPr/>
          <p:nvPr/>
        </p:nvSpPr>
        <p:spPr>
          <a:xfrm>
            <a:off x="6351866" y="406708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Demanda</a:t>
            </a:r>
          </a:p>
        </p:txBody>
      </p:sp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E98CD4EA-C559-43FE-81D3-CB9C9D38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6732" y="487772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18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5" name="Rectángulo: una sola esquina cortada 14">
            <a:extLst>
              <a:ext uri="{FF2B5EF4-FFF2-40B4-BE49-F238E27FC236}">
                <a16:creationId xmlns:a16="http://schemas.microsoft.com/office/drawing/2014/main" id="{41318C16-49BF-4632-8AB0-1C1524D5D79B}"/>
              </a:ext>
            </a:extLst>
          </p:cNvPr>
          <p:cNvSpPr/>
          <p:nvPr/>
        </p:nvSpPr>
        <p:spPr>
          <a:xfrm flipH="1">
            <a:off x="-34900" y="4861605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para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C002C5-930B-4344-A014-1D22820C1344}"/>
              </a:ext>
            </a:extLst>
          </p:cNvPr>
          <p:cNvSpPr txBox="1"/>
          <p:nvPr/>
        </p:nvSpPr>
        <p:spPr>
          <a:xfrm>
            <a:off x="1262859" y="226356"/>
            <a:ext cx="545820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$5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5C2FC85-049A-4CE1-B35C-9C63A2CBAACF}"/>
              </a:ext>
            </a:extLst>
          </p:cNvPr>
          <p:cNvSpPr txBox="1"/>
          <p:nvPr/>
        </p:nvSpPr>
        <p:spPr>
          <a:xfrm>
            <a:off x="1301078" y="930521"/>
            <a:ext cx="545820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$10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C3FC5CF-2355-4958-9370-4DBC46E26653}"/>
              </a:ext>
            </a:extLst>
          </p:cNvPr>
          <p:cNvSpPr txBox="1"/>
          <p:nvPr/>
        </p:nvSpPr>
        <p:spPr>
          <a:xfrm>
            <a:off x="1283080" y="1610694"/>
            <a:ext cx="738346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100 k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0218937-9B2B-42C7-946E-14E2FCD60A54}"/>
              </a:ext>
            </a:extLst>
          </p:cNvPr>
          <p:cNvSpPr txBox="1"/>
          <p:nvPr/>
        </p:nvSpPr>
        <p:spPr>
          <a:xfrm>
            <a:off x="1262241" y="2245433"/>
            <a:ext cx="2106457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A50021"/>
                </a:solidFill>
              </a:rPr>
              <a:t>Normal</a:t>
            </a:r>
            <a:r>
              <a:rPr lang="es-ES" sz="1600" b="1" dirty="0"/>
              <a:t>(100 k, 25 k)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2623BA2-8442-405C-951B-1D79139B2F6F}"/>
              </a:ext>
            </a:extLst>
          </p:cNvPr>
          <p:cNvSpPr txBox="1"/>
          <p:nvPr/>
        </p:nvSpPr>
        <p:spPr>
          <a:xfrm>
            <a:off x="1262241" y="2899558"/>
            <a:ext cx="2627527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A50021"/>
                </a:solidFill>
              </a:rPr>
              <a:t>Min</a:t>
            </a:r>
            <a:r>
              <a:rPr lang="es-ES" sz="1600" b="1" dirty="0"/>
              <a:t>([Compra, Demanda])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CAD6894-0EE8-4117-9B16-6E81258B76DD}"/>
              </a:ext>
            </a:extLst>
          </p:cNvPr>
          <p:cNvSpPr txBox="1"/>
          <p:nvPr/>
        </p:nvSpPr>
        <p:spPr>
          <a:xfrm>
            <a:off x="1275427" y="3530047"/>
            <a:ext cx="1973834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Compra - Vendidas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715C7A7-588F-47AB-ACED-B7888D0AA65C}"/>
              </a:ext>
            </a:extLst>
          </p:cNvPr>
          <p:cNvSpPr txBox="1"/>
          <p:nvPr/>
        </p:nvSpPr>
        <p:spPr>
          <a:xfrm>
            <a:off x="1262241" y="4094273"/>
            <a:ext cx="2363501" cy="584775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Precio Unit </a:t>
            </a:r>
            <a:r>
              <a:rPr lang="es-ES" sz="1600" b="1" dirty="0">
                <a:solidFill>
                  <a:srgbClr val="A50021"/>
                </a:solidFill>
              </a:rPr>
              <a:t>*</a:t>
            </a:r>
            <a:r>
              <a:rPr lang="es-ES" sz="1600" b="1" dirty="0"/>
              <a:t> Vendidas </a:t>
            </a:r>
            <a:r>
              <a:rPr lang="es-ES" sz="1600" b="1" dirty="0">
                <a:solidFill>
                  <a:srgbClr val="A50021"/>
                </a:solidFill>
              </a:rPr>
              <a:t>– </a:t>
            </a:r>
            <a:r>
              <a:rPr lang="es-ES" sz="1600" b="1" dirty="0"/>
              <a:t>Costo Unit </a:t>
            </a:r>
            <a:r>
              <a:rPr lang="es-ES" sz="1600" b="1" dirty="0">
                <a:solidFill>
                  <a:srgbClr val="A50021"/>
                </a:solidFill>
              </a:rPr>
              <a:t>* </a:t>
            </a:r>
            <a:r>
              <a:rPr lang="es-ES" sz="1600" b="1" dirty="0"/>
              <a:t>No Vendidas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1E09164-AF5D-4800-A4A0-18D3D62DE7A0}"/>
              </a:ext>
            </a:extLst>
          </p:cNvPr>
          <p:cNvSpPr txBox="1"/>
          <p:nvPr/>
        </p:nvSpPr>
        <p:spPr>
          <a:xfrm>
            <a:off x="1264485" y="1639566"/>
            <a:ext cx="2472881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A50021"/>
                </a:solidFill>
              </a:rPr>
              <a:t>Sequence</a:t>
            </a:r>
            <a:r>
              <a:rPr lang="es-ES" sz="1600" b="1" dirty="0"/>
              <a:t>(</a:t>
            </a:r>
            <a:r>
              <a:rPr lang="es-ES" sz="1600" b="1" dirty="0">
                <a:solidFill>
                  <a:srgbClr val="006600"/>
                </a:solidFill>
              </a:rPr>
              <a:t>70 k</a:t>
            </a:r>
            <a:r>
              <a:rPr lang="es-ES" sz="1600" b="1" dirty="0"/>
              <a:t>, </a:t>
            </a:r>
            <a:r>
              <a:rPr lang="es-ES" sz="1600" b="1" dirty="0">
                <a:solidFill>
                  <a:srgbClr val="006600"/>
                </a:solidFill>
              </a:rPr>
              <a:t>130 k</a:t>
            </a:r>
            <a:r>
              <a:rPr lang="es-ES" sz="1600" b="1" dirty="0"/>
              <a:t>, 1k)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3D87B21-82AE-4F01-8FA2-C4846BD1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2" y="74119"/>
            <a:ext cx="1269727" cy="4662673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6149B53-4803-4A0A-8E52-3CB678BC21A5}"/>
              </a:ext>
            </a:extLst>
          </p:cNvPr>
          <p:cNvGrpSpPr/>
          <p:nvPr/>
        </p:nvGrpSpPr>
        <p:grpSpPr>
          <a:xfrm>
            <a:off x="3956868" y="862890"/>
            <a:ext cx="5143040" cy="3816158"/>
            <a:chOff x="3956868" y="862890"/>
            <a:chExt cx="5143040" cy="3816158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6517981A-9AF8-4FF3-8193-1F08077663E2}"/>
                </a:ext>
              </a:extLst>
            </p:cNvPr>
            <p:cNvGrpSpPr/>
            <p:nvPr/>
          </p:nvGrpSpPr>
          <p:grpSpPr>
            <a:xfrm>
              <a:off x="3956868" y="862890"/>
              <a:ext cx="5143040" cy="3816158"/>
              <a:chOff x="4046332" y="862890"/>
              <a:chExt cx="5143040" cy="3816158"/>
            </a:xfrm>
          </p:grpSpPr>
          <p:grpSp>
            <p:nvGrpSpPr>
              <p:cNvPr id="3" name="Grupo 2">
                <a:extLst>
                  <a:ext uri="{FF2B5EF4-FFF2-40B4-BE49-F238E27FC236}">
                    <a16:creationId xmlns:a16="http://schemas.microsoft.com/office/drawing/2014/main" id="{A74FF91C-4FF5-4E1C-B198-E295DFB94FD8}"/>
                  </a:ext>
                </a:extLst>
              </p:cNvPr>
              <p:cNvGrpSpPr/>
              <p:nvPr/>
            </p:nvGrpSpPr>
            <p:grpSpPr>
              <a:xfrm>
                <a:off x="4046332" y="862890"/>
                <a:ext cx="5143040" cy="3816158"/>
                <a:chOff x="4046332" y="862890"/>
                <a:chExt cx="5143040" cy="3816158"/>
              </a:xfrm>
            </p:grpSpPr>
            <p:pic>
              <p:nvPicPr>
                <p:cNvPr id="2" name="Imagen 1">
                  <a:extLst>
                    <a:ext uri="{FF2B5EF4-FFF2-40B4-BE49-F238E27FC236}">
                      <a16:creationId xmlns:a16="http://schemas.microsoft.com/office/drawing/2014/main" id="{5A141851-D9CB-4360-9F59-9D20064599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46332" y="862890"/>
                  <a:ext cx="5143040" cy="3816158"/>
                </a:xfrm>
                <a:prstGeom prst="rect">
                  <a:avLst/>
                </a:prstGeom>
              </p:spPr>
            </p:pic>
            <p:cxnSp>
              <p:nvCxnSpPr>
                <p:cNvPr id="4" name="Conector recto 3">
                  <a:extLst>
                    <a:ext uri="{FF2B5EF4-FFF2-40B4-BE49-F238E27FC236}">
                      <a16:creationId xmlns:a16="http://schemas.microsoft.com/office/drawing/2014/main" id="{F6A608F8-6791-4E93-99A8-F74906C9F9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2990" y="2120620"/>
                  <a:ext cx="0" cy="1885501"/>
                </a:xfrm>
                <a:prstGeom prst="line">
                  <a:avLst/>
                </a:prstGeom>
                <a:ln w="57150">
                  <a:solidFill>
                    <a:srgbClr val="3366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CBC27824-91AD-49A8-8CE9-531D130CCA5A}"/>
                  </a:ext>
                </a:extLst>
              </p:cNvPr>
              <p:cNvSpPr/>
              <p:nvPr/>
            </p:nvSpPr>
            <p:spPr>
              <a:xfrm>
                <a:off x="6610205" y="3811163"/>
                <a:ext cx="572372" cy="523220"/>
              </a:xfrm>
              <a:prstGeom prst="ellipse">
                <a:avLst/>
              </a:prstGeom>
              <a:noFill/>
              <a:ln w="38100"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5063000-E609-4EF7-B9F1-951DF7206A0C}"/>
                  </a:ext>
                </a:extLst>
              </p:cNvPr>
              <p:cNvSpPr txBox="1"/>
              <p:nvPr/>
            </p:nvSpPr>
            <p:spPr>
              <a:xfrm>
                <a:off x="7824751" y="2628027"/>
                <a:ext cx="7954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>
                    <a:solidFill>
                      <a:srgbClr val="A50021"/>
                    </a:solidFill>
                  </a:rPr>
                  <a:t>Media</a:t>
                </a:r>
              </a:p>
            </p:txBody>
          </p:sp>
          <p:cxnSp>
            <p:nvCxnSpPr>
              <p:cNvPr id="10" name="Conector recto de flecha 9">
                <a:extLst>
                  <a:ext uri="{FF2B5EF4-FFF2-40B4-BE49-F238E27FC236}">
                    <a16:creationId xmlns:a16="http://schemas.microsoft.com/office/drawing/2014/main" id="{90530F55-7E05-43D4-8CE6-7E9A523AEDB9}"/>
                  </a:ext>
                </a:extLst>
              </p:cNvPr>
              <p:cNvCxnSpPr>
                <a:stCxn id="7" idx="2"/>
              </p:cNvCxnSpPr>
              <p:nvPr/>
            </p:nvCxnSpPr>
            <p:spPr>
              <a:xfrm flipH="1">
                <a:off x="7182577" y="2997359"/>
                <a:ext cx="1039880" cy="871242"/>
              </a:xfrm>
              <a:prstGeom prst="straightConnector1">
                <a:avLst/>
              </a:prstGeom>
              <a:ln w="28575">
                <a:solidFill>
                  <a:srgbClr val="A5002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7EFC8CA-4CBF-4211-8DD4-A2B57DF4AF8A}"/>
                </a:ext>
              </a:extLst>
            </p:cNvPr>
            <p:cNvSpPr txBox="1"/>
            <p:nvPr/>
          </p:nvSpPr>
          <p:spPr>
            <a:xfrm>
              <a:off x="4685088" y="1448248"/>
              <a:ext cx="3747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/>
                <a:t>Distribución de Probabilidad </a:t>
              </a:r>
              <a:r>
                <a:rPr lang="es-ES" sz="2000" b="1" dirty="0">
                  <a:solidFill>
                    <a:srgbClr val="A50021"/>
                  </a:solidFill>
                </a:rPr>
                <a:t>Normal</a:t>
              </a:r>
              <a:endParaRPr lang="es-ES" b="1" dirty="0">
                <a:solidFill>
                  <a:srgbClr val="A50021"/>
                </a:solidFill>
              </a:endParaRPr>
            </a:p>
          </p:txBody>
        </p:sp>
      </p:grp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6E1EDB94-ABB2-4988-A1ED-ACBB57BC2408}"/>
              </a:ext>
            </a:extLst>
          </p:cNvPr>
          <p:cNvCxnSpPr/>
          <p:nvPr/>
        </p:nvCxnSpPr>
        <p:spPr>
          <a:xfrm flipH="1">
            <a:off x="7207008" y="2181298"/>
            <a:ext cx="404848" cy="3106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EEE5A084-DC53-485B-BF95-B998A5F34C38}"/>
              </a:ext>
            </a:extLst>
          </p:cNvPr>
          <p:cNvCxnSpPr>
            <a:cxnSpLocks/>
          </p:cNvCxnSpPr>
          <p:nvPr/>
        </p:nvCxnSpPr>
        <p:spPr>
          <a:xfrm>
            <a:off x="6081427" y="2213093"/>
            <a:ext cx="326906" cy="3378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6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AFEE67-2735-4CEE-8E0B-C3EEF043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19</a:t>
            </a:fld>
            <a:endParaRPr lang="es-PE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E1619C9-AAFF-4527-9FD7-32DDFE0CFABA}"/>
              </a:ext>
            </a:extLst>
          </p:cNvPr>
          <p:cNvSpPr/>
          <p:nvPr/>
        </p:nvSpPr>
        <p:spPr>
          <a:xfrm>
            <a:off x="-322638" y="14561"/>
            <a:ext cx="6592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Distribución Normal: </a:t>
            </a:r>
            <a:r>
              <a:rPr lang="es-ES_tradnl" altLang="es-ES_tradnl" sz="2800" b="1" dirty="0">
                <a:solidFill>
                  <a:srgbClr val="A50021"/>
                </a:solidFill>
                <a:latin typeface="+mj-lt"/>
              </a:rPr>
              <a:t>Función de Densidad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08338FF-A550-4E60-AC93-468E010776BA}"/>
              </a:ext>
            </a:extLst>
          </p:cNvPr>
          <p:cNvSpPr txBox="1"/>
          <p:nvPr/>
        </p:nvSpPr>
        <p:spPr>
          <a:xfrm>
            <a:off x="2200876" y="4230690"/>
            <a:ext cx="5196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</a:rPr>
              <a:t>68% de las Probabilidades está Dentro del Área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4070461A-AAE0-4E08-A77E-C83C0B08E3D7}"/>
              </a:ext>
            </a:extLst>
          </p:cNvPr>
          <p:cNvSpPr/>
          <p:nvPr/>
        </p:nvSpPr>
        <p:spPr>
          <a:xfrm>
            <a:off x="481294" y="529771"/>
            <a:ext cx="77506" cy="3250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B84E977-58C8-44F4-B959-5274847E0CDE}"/>
              </a:ext>
            </a:extLst>
          </p:cNvPr>
          <p:cNvSpPr/>
          <p:nvPr/>
        </p:nvSpPr>
        <p:spPr>
          <a:xfrm>
            <a:off x="8527129" y="548209"/>
            <a:ext cx="77506" cy="3250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2F85EF-226E-4C72-AC30-99E7C1927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49274"/>
            <a:ext cx="7781544" cy="3044952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D7A1DDB-93D6-471A-BAD7-BE0D229C6B72}"/>
              </a:ext>
            </a:extLst>
          </p:cNvPr>
          <p:cNvSpPr txBox="1"/>
          <p:nvPr/>
        </p:nvSpPr>
        <p:spPr>
          <a:xfrm>
            <a:off x="3815732" y="3741178"/>
            <a:ext cx="1814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1 Desviación</a:t>
            </a:r>
          </a:p>
          <a:p>
            <a:pPr algn="ctr"/>
            <a:r>
              <a:rPr lang="es-MX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Estándar</a:t>
            </a:r>
            <a:endParaRPr lang="es-MX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04841F-FAB1-46A2-8AE9-8D48D667AACD}"/>
              </a:ext>
            </a:extLst>
          </p:cNvPr>
          <p:cNvSpPr txBox="1"/>
          <p:nvPr/>
        </p:nvSpPr>
        <p:spPr>
          <a:xfrm>
            <a:off x="4366085" y="465838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0066"/>
                </a:solidFill>
              </a:rPr>
              <a:t>Media</a:t>
            </a:r>
            <a:endParaRPr lang="es-ES" sz="2400" b="1" dirty="0">
              <a:solidFill>
                <a:srgbClr val="000066"/>
              </a:solidFill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C0A0654-351A-45EE-A199-CFCF17BFD70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799057" y="865948"/>
            <a:ext cx="0" cy="327658"/>
          </a:xfrm>
          <a:prstGeom prst="straightConnector1">
            <a:avLst/>
          </a:prstGeom>
          <a:ln w="28575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1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D609FF-DD16-43DD-BA6A-5508428A5C95}"/>
              </a:ext>
            </a:extLst>
          </p:cNvPr>
          <p:cNvSpPr/>
          <p:nvPr/>
        </p:nvSpPr>
        <p:spPr>
          <a:xfrm>
            <a:off x="183261" y="0"/>
            <a:ext cx="526732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700" b="1" dirty="0">
                <a:solidFill>
                  <a:srgbClr val="0070C0"/>
                </a:solidFill>
                <a:latin typeface="+mj-lt"/>
              </a:rPr>
              <a:t>Acerca de mí</a:t>
            </a:r>
          </a:p>
          <a:p>
            <a:pPr algn="just"/>
            <a:endParaRPr lang="es-PE" sz="15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algn="just"/>
            <a:r>
              <a:rPr lang="es-MX" sz="1500" dirty="0">
                <a:solidFill>
                  <a:srgbClr val="54595F"/>
                </a:solidFill>
                <a:latin typeface="+mj-lt"/>
              </a:rPr>
              <a:t>Doctor en Física (Universidad Nacional de La Plata), graduado en Negociación y Liderazgo en la Universidad de Harvard. Ha sido investigador científico del Instituto Peruano de Energía Nuclear y gerente fundador de la Oficina de Proyectos Nucleares del Servicio Industrial de la Marina (SIMA Perú).</a:t>
            </a:r>
          </a:p>
          <a:p>
            <a:pPr algn="just"/>
            <a:endParaRPr lang="es-MX" sz="1500" dirty="0">
              <a:solidFill>
                <a:srgbClr val="54595F"/>
              </a:solidFill>
              <a:latin typeface="+mj-lt"/>
            </a:endParaRPr>
          </a:p>
          <a:p>
            <a:pPr algn="just"/>
            <a:r>
              <a:rPr lang="es-MX" sz="1500" dirty="0">
                <a:solidFill>
                  <a:srgbClr val="54595F"/>
                </a:solidFill>
                <a:latin typeface="+mj-lt"/>
              </a:rPr>
              <a:t>Ha asesorado y negociado para varias empresas estadounidenses, Japón, Corea del Sur, entre otras, habiendo participado junto a los profesores de Harvard, Roger Fisher y Howard Raiffa, en el tratado de paz Perú-Ecuador.</a:t>
            </a:r>
          </a:p>
          <a:p>
            <a:pPr algn="just"/>
            <a:endParaRPr lang="es-MX" sz="1500" dirty="0">
              <a:solidFill>
                <a:srgbClr val="54595F"/>
              </a:solidFill>
              <a:latin typeface="+mj-lt"/>
            </a:endParaRPr>
          </a:p>
          <a:p>
            <a:pPr algn="just"/>
            <a:r>
              <a:rPr lang="es-MX" sz="1500" dirty="0">
                <a:solidFill>
                  <a:srgbClr val="54595F"/>
                </a:solidFill>
                <a:latin typeface="+mj-lt"/>
              </a:rPr>
              <a:t>Como profesor, ha enseñado en el Instituto Pasteur (París), IBM Internacional entre otras organizaciones líderes. Es profesor en las cátedras de Toma de Decisiones Estratégicas: Teoría de Juegos o estrategia de conflictos, Métodos Estadísticos, Negociación y Liderazgo y Gestión de Proyectos entre otras materias en diferentes universidades.</a:t>
            </a:r>
            <a:endParaRPr lang="en-US" sz="1500" dirty="0">
              <a:solidFill>
                <a:srgbClr val="54595F"/>
              </a:solidFill>
              <a:latin typeface="+mj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4B4B68-C2CF-474E-8A89-1B2065E0B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823" y="737796"/>
            <a:ext cx="2593182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una sola esquina cortada 6">
            <a:extLst>
              <a:ext uri="{FF2B5EF4-FFF2-40B4-BE49-F238E27FC236}">
                <a16:creationId xmlns:a16="http://schemas.microsoft.com/office/drawing/2014/main" id="{28BE8963-8F7D-40F4-9931-2F08B7E81256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54F89B4-AC8B-4845-8075-82CBC783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2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A8917F2-34F9-4D6F-8EA5-49ECA66EBEEF}"/>
              </a:ext>
            </a:extLst>
          </p:cNvPr>
          <p:cNvSpPr/>
          <p:nvPr/>
        </p:nvSpPr>
        <p:spPr>
          <a:xfrm>
            <a:off x="5967683" y="4195371"/>
            <a:ext cx="2625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400" dirty="0">
                <a:latin typeface="Cambria" panose="02040503050406030204" pitchFamily="18" charset="0"/>
                <a:ea typeface="Cambria" panose="02040503050406030204" pitchFamily="18" charset="0"/>
              </a:rPr>
              <a:t>Dr. </a:t>
            </a:r>
            <a:r>
              <a:rPr lang="es-ES_tradnl" altLang="es-ES_tradnl" dirty="0">
                <a:latin typeface="Cambria" panose="02040503050406030204" pitchFamily="18" charset="0"/>
                <a:ea typeface="Cambria" panose="02040503050406030204" pitchFamily="18" charset="0"/>
              </a:rPr>
              <a:t>Jorge E. </a:t>
            </a:r>
            <a:r>
              <a:rPr lang="es-ES_tradnl" altLang="es-ES_tradnl" b="1" dirty="0">
                <a:latin typeface="Cambria" panose="02040503050406030204" pitchFamily="18" charset="0"/>
                <a:ea typeface="Cambria" panose="02040503050406030204" pitchFamily="18" charset="0"/>
              </a:rPr>
              <a:t>Muro Arbulú</a:t>
            </a:r>
            <a:endParaRPr lang="es-ES_tradnl" altLang="es-ES_tradnl" sz="105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76B9D3E-D77E-4924-A7B0-739445E0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89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0068BF-7A13-4879-A7B3-669EC2BE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719BB0C-698D-4DE1-9351-72F8845F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20</a:t>
            </a:fld>
            <a:endParaRPr lang="es-PE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3B42B1-0A95-42F9-B0CC-4662C3037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84" y="1599460"/>
            <a:ext cx="5009267" cy="284126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05ED3C2-87C5-446F-9BB6-140269898309}"/>
              </a:ext>
            </a:extLst>
          </p:cNvPr>
          <p:cNvSpPr/>
          <p:nvPr/>
        </p:nvSpPr>
        <p:spPr>
          <a:xfrm>
            <a:off x="0" y="282765"/>
            <a:ext cx="79573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 Distribución Normal: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s-ES_tradnl" altLang="es-ES_tradnl" sz="2800" b="1" dirty="0">
                <a:solidFill>
                  <a:srgbClr val="A50021"/>
                </a:solidFill>
                <a:latin typeface="+mj-lt"/>
              </a:rPr>
              <a:t>Función de Densidad Acumulativa</a:t>
            </a: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677629-B634-4E84-B310-FCDAE49E00C9}"/>
              </a:ext>
            </a:extLst>
          </p:cNvPr>
          <p:cNvSpPr txBox="1"/>
          <p:nvPr/>
        </p:nvSpPr>
        <p:spPr>
          <a:xfrm>
            <a:off x="5648950" y="318053"/>
            <a:ext cx="1281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rgbClr val="A50021"/>
                </a:solidFill>
              </a:rPr>
              <a:t>P ≤ x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0249BC5-8217-4E84-90FE-4D3A03C1C346}"/>
              </a:ext>
            </a:extLst>
          </p:cNvPr>
          <p:cNvSpPr txBox="1"/>
          <p:nvPr/>
        </p:nvSpPr>
        <p:spPr>
          <a:xfrm>
            <a:off x="3028950" y="1984381"/>
            <a:ext cx="151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A50021"/>
                </a:solidFill>
              </a:rPr>
              <a:t>P ≤ 50%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BCA194E-B66C-4EEF-A2E0-A515D4CA19AA}"/>
              </a:ext>
            </a:extLst>
          </p:cNvPr>
          <p:cNvCxnSpPr/>
          <p:nvPr/>
        </p:nvCxnSpPr>
        <p:spPr>
          <a:xfrm>
            <a:off x="2736220" y="2785080"/>
            <a:ext cx="2144145" cy="0"/>
          </a:xfrm>
          <a:prstGeom prst="line">
            <a:avLst/>
          </a:prstGeom>
          <a:ln w="38100">
            <a:solidFill>
              <a:srgbClr val="A5002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36C168D-CC68-4F13-9BE0-D312303B4E2E}"/>
              </a:ext>
            </a:extLst>
          </p:cNvPr>
          <p:cNvGrpSpPr/>
          <p:nvPr/>
        </p:nvGrpSpPr>
        <p:grpSpPr>
          <a:xfrm>
            <a:off x="3701585" y="2782035"/>
            <a:ext cx="1178780" cy="1048942"/>
            <a:chOff x="3701585" y="2782035"/>
            <a:chExt cx="1178780" cy="1048942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FD6A9E7F-18F8-45DD-9FB8-DD4113F64FE5}"/>
                </a:ext>
              </a:extLst>
            </p:cNvPr>
            <p:cNvGrpSpPr/>
            <p:nvPr/>
          </p:nvGrpSpPr>
          <p:grpSpPr>
            <a:xfrm>
              <a:off x="3701585" y="2782035"/>
              <a:ext cx="1178780" cy="1048942"/>
              <a:chOff x="3701585" y="2782035"/>
              <a:chExt cx="1178780" cy="1048942"/>
            </a:xfrm>
          </p:grpSpPr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CE1026C5-A501-43F6-B9EF-0BF035AD27E6}"/>
                  </a:ext>
                </a:extLst>
              </p:cNvPr>
              <p:cNvGrpSpPr/>
              <p:nvPr/>
            </p:nvGrpSpPr>
            <p:grpSpPr>
              <a:xfrm>
                <a:off x="3701585" y="2782035"/>
                <a:ext cx="1178780" cy="1048942"/>
                <a:chOff x="3701585" y="2782035"/>
                <a:chExt cx="1178780" cy="1048942"/>
              </a:xfrm>
            </p:grpSpPr>
            <p:grpSp>
              <p:nvGrpSpPr>
                <p:cNvPr id="9" name="Grupo 8">
                  <a:extLst>
                    <a:ext uri="{FF2B5EF4-FFF2-40B4-BE49-F238E27FC236}">
                      <a16:creationId xmlns:a16="http://schemas.microsoft.com/office/drawing/2014/main" id="{FF03DF6F-FABC-46CE-8DEC-64EDA6914FDD}"/>
                    </a:ext>
                  </a:extLst>
                </p:cNvPr>
                <p:cNvGrpSpPr/>
                <p:nvPr/>
              </p:nvGrpSpPr>
              <p:grpSpPr>
                <a:xfrm>
                  <a:off x="3821630" y="2782035"/>
                  <a:ext cx="1058735" cy="1033152"/>
                  <a:chOff x="3811159" y="2776580"/>
                  <a:chExt cx="1058735" cy="1033152"/>
                </a:xfrm>
              </p:grpSpPr>
              <p:sp>
                <p:nvSpPr>
                  <p:cNvPr id="3" name="Triángulo rectángulo 2">
                    <a:extLst>
                      <a:ext uri="{FF2B5EF4-FFF2-40B4-BE49-F238E27FC236}">
                        <a16:creationId xmlns:a16="http://schemas.microsoft.com/office/drawing/2014/main" id="{60C75A52-E670-4273-A43B-DDF5940F0588}"/>
                      </a:ext>
                    </a:extLst>
                  </p:cNvPr>
                  <p:cNvSpPr/>
                  <p:nvPr/>
                </p:nvSpPr>
                <p:spPr>
                  <a:xfrm flipH="1">
                    <a:off x="4129998" y="2776580"/>
                    <a:ext cx="739896" cy="1026083"/>
                  </a:xfrm>
                  <a:prstGeom prst="rtTriangle">
                    <a:avLst/>
                  </a:prstGeom>
                  <a:solidFill>
                    <a:srgbClr val="A50021"/>
                  </a:solidFill>
                  <a:ln>
                    <a:solidFill>
                      <a:srgbClr val="A5002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" name="Triángulo rectángulo 5">
                    <a:extLst>
                      <a:ext uri="{FF2B5EF4-FFF2-40B4-BE49-F238E27FC236}">
                        <a16:creationId xmlns:a16="http://schemas.microsoft.com/office/drawing/2014/main" id="{59AEF771-6118-481A-B8B5-85F34CDA8BAE}"/>
                      </a:ext>
                    </a:extLst>
                  </p:cNvPr>
                  <p:cNvSpPr/>
                  <p:nvPr/>
                </p:nvSpPr>
                <p:spPr>
                  <a:xfrm flipH="1">
                    <a:off x="3811159" y="3444887"/>
                    <a:ext cx="637675" cy="364845"/>
                  </a:xfrm>
                  <a:prstGeom prst="rtTriangle">
                    <a:avLst/>
                  </a:prstGeom>
                  <a:solidFill>
                    <a:srgbClr val="A50021"/>
                  </a:solidFill>
                  <a:ln>
                    <a:solidFill>
                      <a:srgbClr val="A5002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16" name="Rectángulo: una sola esquina redondeada 15">
                  <a:extLst>
                    <a:ext uri="{FF2B5EF4-FFF2-40B4-BE49-F238E27FC236}">
                      <a16:creationId xmlns:a16="http://schemas.microsoft.com/office/drawing/2014/main" id="{4AB98BEA-467D-4A53-8AE2-2507FBBEC946}"/>
                    </a:ext>
                  </a:extLst>
                </p:cNvPr>
                <p:cNvSpPr/>
                <p:nvPr/>
              </p:nvSpPr>
              <p:spPr>
                <a:xfrm flipV="1">
                  <a:off x="3701585" y="3785258"/>
                  <a:ext cx="258266" cy="45719"/>
                </a:xfrm>
                <a:prstGeom prst="round1Rect">
                  <a:avLst>
                    <a:gd name="adj" fmla="val 14286"/>
                  </a:avLst>
                </a:prstGeom>
                <a:solidFill>
                  <a:srgbClr val="A50021"/>
                </a:solidFill>
                <a:ln>
                  <a:solidFill>
                    <a:srgbClr val="A5002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20" name="Rectángulo: esquinas redondeadas 19">
                <a:extLst>
                  <a:ext uri="{FF2B5EF4-FFF2-40B4-BE49-F238E27FC236}">
                    <a16:creationId xmlns:a16="http://schemas.microsoft.com/office/drawing/2014/main" id="{17A4FF81-47D7-44B1-8F08-53859095EC30}"/>
                  </a:ext>
                </a:extLst>
              </p:cNvPr>
              <p:cNvSpPr/>
              <p:nvPr/>
            </p:nvSpPr>
            <p:spPr>
              <a:xfrm rot="-2280000">
                <a:off x="4226296" y="3441801"/>
                <a:ext cx="405994" cy="164592"/>
              </a:xfrm>
              <a:prstGeom prst="roundRect">
                <a:avLst/>
              </a:prstGeom>
              <a:solidFill>
                <a:srgbClr val="A50021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2" name="Rectángulo: una sola esquina redondeada 21">
              <a:extLst>
                <a:ext uri="{FF2B5EF4-FFF2-40B4-BE49-F238E27FC236}">
                  <a16:creationId xmlns:a16="http://schemas.microsoft.com/office/drawing/2014/main" id="{3B8E5A40-A7CD-4D02-8820-F38A1D58F72D}"/>
                </a:ext>
              </a:extLst>
            </p:cNvPr>
            <p:cNvSpPr/>
            <p:nvPr/>
          </p:nvSpPr>
          <p:spPr>
            <a:xfrm>
              <a:off x="3821630" y="3767974"/>
              <a:ext cx="167348" cy="52507"/>
            </a:xfrm>
            <a:prstGeom prst="round1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FA6471CF-8508-4F6F-9CCD-6A4C5C9E2881}"/>
              </a:ext>
            </a:extLst>
          </p:cNvPr>
          <p:cNvGrpSpPr/>
          <p:nvPr/>
        </p:nvGrpSpPr>
        <p:grpSpPr>
          <a:xfrm>
            <a:off x="3664186" y="3187830"/>
            <a:ext cx="907814" cy="643139"/>
            <a:chOff x="3701585" y="2782033"/>
            <a:chExt cx="1178780" cy="1067408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72AF57CB-F6FD-4C1E-9D57-ED8F7B09888C}"/>
                </a:ext>
              </a:extLst>
            </p:cNvPr>
            <p:cNvGrpSpPr/>
            <p:nvPr/>
          </p:nvGrpSpPr>
          <p:grpSpPr>
            <a:xfrm>
              <a:off x="3701585" y="2782033"/>
              <a:ext cx="1178780" cy="1067408"/>
              <a:chOff x="3701585" y="2782033"/>
              <a:chExt cx="1178780" cy="1067408"/>
            </a:xfrm>
          </p:grpSpPr>
          <p:grpSp>
            <p:nvGrpSpPr>
              <p:cNvPr id="27" name="Grupo 26">
                <a:extLst>
                  <a:ext uri="{FF2B5EF4-FFF2-40B4-BE49-F238E27FC236}">
                    <a16:creationId xmlns:a16="http://schemas.microsoft.com/office/drawing/2014/main" id="{BB6C3283-4E30-40B5-B018-100C239EEEEB}"/>
                  </a:ext>
                </a:extLst>
              </p:cNvPr>
              <p:cNvGrpSpPr/>
              <p:nvPr/>
            </p:nvGrpSpPr>
            <p:grpSpPr>
              <a:xfrm>
                <a:off x="3701585" y="2782033"/>
                <a:ext cx="1178780" cy="1067408"/>
                <a:chOff x="3701585" y="2782033"/>
                <a:chExt cx="1178780" cy="1067408"/>
              </a:xfrm>
            </p:grpSpPr>
            <p:grpSp>
              <p:nvGrpSpPr>
                <p:cNvPr id="29" name="Grupo 28">
                  <a:extLst>
                    <a:ext uri="{FF2B5EF4-FFF2-40B4-BE49-F238E27FC236}">
                      <a16:creationId xmlns:a16="http://schemas.microsoft.com/office/drawing/2014/main" id="{05B2FB72-6E97-4BD2-ABBC-2A615C99F98D}"/>
                    </a:ext>
                  </a:extLst>
                </p:cNvPr>
                <p:cNvGrpSpPr/>
                <p:nvPr/>
              </p:nvGrpSpPr>
              <p:grpSpPr>
                <a:xfrm>
                  <a:off x="3821630" y="2782033"/>
                  <a:ext cx="1058735" cy="1067408"/>
                  <a:chOff x="3811159" y="2776578"/>
                  <a:chExt cx="1058735" cy="1067408"/>
                </a:xfrm>
              </p:grpSpPr>
              <p:sp>
                <p:nvSpPr>
                  <p:cNvPr id="31" name="Triángulo rectángulo 30">
                    <a:extLst>
                      <a:ext uri="{FF2B5EF4-FFF2-40B4-BE49-F238E27FC236}">
                        <a16:creationId xmlns:a16="http://schemas.microsoft.com/office/drawing/2014/main" id="{9B51CB65-D143-4EC1-AF57-50912B4AD14B}"/>
                      </a:ext>
                    </a:extLst>
                  </p:cNvPr>
                  <p:cNvSpPr/>
                  <p:nvPr/>
                </p:nvSpPr>
                <p:spPr>
                  <a:xfrm flipH="1">
                    <a:off x="4129999" y="2776578"/>
                    <a:ext cx="739895" cy="1067408"/>
                  </a:xfrm>
                  <a:prstGeom prst="rtTriangle">
                    <a:avLst/>
                  </a:prstGeom>
                  <a:solidFill>
                    <a:srgbClr val="A50021"/>
                  </a:solidFill>
                  <a:ln>
                    <a:solidFill>
                      <a:srgbClr val="A5002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32" name="Triángulo rectángulo 31">
                    <a:extLst>
                      <a:ext uri="{FF2B5EF4-FFF2-40B4-BE49-F238E27FC236}">
                        <a16:creationId xmlns:a16="http://schemas.microsoft.com/office/drawing/2014/main" id="{50118741-1A21-46A7-9AFF-F561FA6AFBE7}"/>
                      </a:ext>
                    </a:extLst>
                  </p:cNvPr>
                  <p:cNvSpPr/>
                  <p:nvPr/>
                </p:nvSpPr>
                <p:spPr>
                  <a:xfrm flipH="1">
                    <a:off x="3811159" y="3444887"/>
                    <a:ext cx="637675" cy="364845"/>
                  </a:xfrm>
                  <a:prstGeom prst="rtTriangle">
                    <a:avLst/>
                  </a:prstGeom>
                  <a:solidFill>
                    <a:srgbClr val="A50021"/>
                  </a:solidFill>
                  <a:ln>
                    <a:solidFill>
                      <a:srgbClr val="A5002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30" name="Rectángulo: una sola esquina redondeada 29">
                  <a:extLst>
                    <a:ext uri="{FF2B5EF4-FFF2-40B4-BE49-F238E27FC236}">
                      <a16:creationId xmlns:a16="http://schemas.microsoft.com/office/drawing/2014/main" id="{FFD3E32F-2817-47D2-B79B-31F083084C59}"/>
                    </a:ext>
                  </a:extLst>
                </p:cNvPr>
                <p:cNvSpPr/>
                <p:nvPr/>
              </p:nvSpPr>
              <p:spPr>
                <a:xfrm flipV="1">
                  <a:off x="3701585" y="3785258"/>
                  <a:ext cx="258266" cy="45719"/>
                </a:xfrm>
                <a:prstGeom prst="round1Rect">
                  <a:avLst>
                    <a:gd name="adj" fmla="val 14286"/>
                  </a:avLst>
                </a:prstGeom>
                <a:solidFill>
                  <a:srgbClr val="A50021"/>
                </a:solidFill>
                <a:ln>
                  <a:solidFill>
                    <a:srgbClr val="A5002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36F0B45A-320C-461E-ACC5-656D96290907}"/>
                  </a:ext>
                </a:extLst>
              </p:cNvPr>
              <p:cNvSpPr/>
              <p:nvPr/>
            </p:nvSpPr>
            <p:spPr>
              <a:xfrm rot="-2280000">
                <a:off x="4226296" y="3441801"/>
                <a:ext cx="405994" cy="164592"/>
              </a:xfrm>
              <a:prstGeom prst="roundRect">
                <a:avLst/>
              </a:prstGeom>
              <a:solidFill>
                <a:srgbClr val="A50021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6" name="Rectángulo: una sola esquina redondeada 25">
              <a:extLst>
                <a:ext uri="{FF2B5EF4-FFF2-40B4-BE49-F238E27FC236}">
                  <a16:creationId xmlns:a16="http://schemas.microsoft.com/office/drawing/2014/main" id="{7FAFB93D-04F4-45FB-8D55-112AF4C20673}"/>
                </a:ext>
              </a:extLst>
            </p:cNvPr>
            <p:cNvSpPr/>
            <p:nvPr/>
          </p:nvSpPr>
          <p:spPr>
            <a:xfrm>
              <a:off x="3821630" y="3767974"/>
              <a:ext cx="167348" cy="52507"/>
            </a:xfrm>
            <a:prstGeom prst="round1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834C59C2-C0C9-41B4-952B-924C9FFBD3EB}"/>
              </a:ext>
            </a:extLst>
          </p:cNvPr>
          <p:cNvCxnSpPr>
            <a:cxnSpLocks/>
          </p:cNvCxnSpPr>
          <p:nvPr/>
        </p:nvCxnSpPr>
        <p:spPr>
          <a:xfrm>
            <a:off x="2749557" y="3198842"/>
            <a:ext cx="1822443" cy="0"/>
          </a:xfrm>
          <a:prstGeom prst="line">
            <a:avLst/>
          </a:prstGeom>
          <a:ln w="38100">
            <a:solidFill>
              <a:srgbClr val="A5002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7A264A6-898D-42E3-BDD1-0BF17930C252}"/>
              </a:ext>
            </a:extLst>
          </p:cNvPr>
          <p:cNvSpPr txBox="1"/>
          <p:nvPr/>
        </p:nvSpPr>
        <p:spPr>
          <a:xfrm>
            <a:off x="3004500" y="2308366"/>
            <a:ext cx="151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A50021"/>
                </a:solidFill>
              </a:rPr>
              <a:t>P ≤ 30%</a:t>
            </a:r>
          </a:p>
        </p:txBody>
      </p:sp>
    </p:spTree>
    <p:extLst>
      <p:ext uri="{BB962C8B-B14F-4D97-AF65-F5344CB8AC3E}">
        <p14:creationId xmlns:p14="http://schemas.microsoft.com/office/powerpoint/2010/main" val="214062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E98CD4EA-C559-43FE-81D3-CB9C9D38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21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178CF15-6708-4FB3-B89A-53F2946A1B0A}"/>
              </a:ext>
            </a:extLst>
          </p:cNvPr>
          <p:cNvSpPr/>
          <p:nvPr/>
        </p:nvSpPr>
        <p:spPr>
          <a:xfrm>
            <a:off x="6642724" y="0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Predicción de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2ED4297-2DE6-43A3-B549-DB0095439E12}"/>
              </a:ext>
            </a:extLst>
          </p:cNvPr>
          <p:cNvSpPr/>
          <p:nvPr/>
        </p:nvSpPr>
        <p:spPr>
          <a:xfrm>
            <a:off x="6649278" y="340328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Demanda</a:t>
            </a: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02E5BE8E-C9A3-4BE5-9F59-43E1D8F2382A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F7E5C52-183D-4927-AD7B-5A64D8DAB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7" y="61034"/>
            <a:ext cx="6668369" cy="48087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C5D6B07-14B2-453C-B8A2-0FDF6BDE353E}"/>
              </a:ext>
            </a:extLst>
          </p:cNvPr>
          <p:cNvSpPr txBox="1"/>
          <p:nvPr/>
        </p:nvSpPr>
        <p:spPr>
          <a:xfrm>
            <a:off x="6891728" y="2094875"/>
            <a:ext cx="196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50021"/>
                </a:solidFill>
              </a:rPr>
              <a:t>≈ $863.6 k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7A71D85-C23F-436C-A057-6BAB0D8749F8}"/>
              </a:ext>
            </a:extLst>
          </p:cNvPr>
          <p:cNvSpPr/>
          <p:nvPr/>
        </p:nvSpPr>
        <p:spPr>
          <a:xfrm>
            <a:off x="4332157" y="4013617"/>
            <a:ext cx="610849" cy="592111"/>
          </a:xfrm>
          <a:prstGeom prst="ellipse">
            <a:avLst/>
          </a:prstGeom>
          <a:noFill/>
          <a:ln w="571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7F4BFD-40D1-48FA-939B-FC92BA52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F43BE7-C28D-40F8-AD9C-E74A5B70684D}"/>
              </a:ext>
            </a:extLst>
          </p:cNvPr>
          <p:cNvSpPr txBox="1"/>
          <p:nvPr/>
        </p:nvSpPr>
        <p:spPr>
          <a:xfrm>
            <a:off x="6994113" y="2959585"/>
            <a:ext cx="1842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0066"/>
                </a:solidFill>
              </a:rPr>
              <a:t>¿Lo</a:t>
            </a:r>
          </a:p>
          <a:p>
            <a:r>
              <a:rPr lang="es-ES" sz="2000" b="1" dirty="0">
                <a:solidFill>
                  <a:srgbClr val="000066"/>
                </a:solidFill>
              </a:rPr>
              <a:t>Desarrollamos?</a:t>
            </a:r>
          </a:p>
        </p:txBody>
      </p:sp>
    </p:spTree>
    <p:extLst>
      <p:ext uri="{BB962C8B-B14F-4D97-AF65-F5344CB8AC3E}">
        <p14:creationId xmlns:p14="http://schemas.microsoft.com/office/powerpoint/2010/main" val="14039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0643CA5-7E59-4263-9549-ED4CA482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Inteligencia Artificial y Método Monte Carlo - Aplicaciones</a:t>
            </a:r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E7CD9D-DD84-4B69-BD7A-0A798BAE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20CB0-C19F-4F9D-AEB5-1A601A7A841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51C61F-9731-4047-86C8-C2357D87A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504" y="1160847"/>
            <a:ext cx="5696649" cy="322778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C692B13-1A4E-4233-8A79-579E69B47229}"/>
              </a:ext>
            </a:extLst>
          </p:cNvPr>
          <p:cNvSpPr/>
          <p:nvPr/>
        </p:nvSpPr>
        <p:spPr>
          <a:xfrm>
            <a:off x="150073" y="433131"/>
            <a:ext cx="7957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Distribución Normal: </a:t>
            </a:r>
            <a:r>
              <a:rPr lang="es-ES_tradnl" altLang="es-ES_tradnl" sz="2800" b="1" dirty="0">
                <a:solidFill>
                  <a:srgbClr val="A50021"/>
                </a:solidFill>
                <a:latin typeface="+mj-lt"/>
              </a:rPr>
              <a:t>Valores Sin Sentido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59CBC34-E737-4B2D-B252-295B6F497897}"/>
              </a:ext>
            </a:extLst>
          </p:cNvPr>
          <p:cNvGrpSpPr/>
          <p:nvPr/>
        </p:nvGrpSpPr>
        <p:grpSpPr>
          <a:xfrm>
            <a:off x="3956219" y="3088719"/>
            <a:ext cx="894987" cy="582841"/>
            <a:chOff x="3947276" y="3088719"/>
            <a:chExt cx="882553" cy="582841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AFDFD89C-9621-400D-9D3A-F95429A2B19F}"/>
                </a:ext>
              </a:extLst>
            </p:cNvPr>
            <p:cNvGrpSpPr/>
            <p:nvPr/>
          </p:nvGrpSpPr>
          <p:grpSpPr>
            <a:xfrm>
              <a:off x="3947276" y="3088719"/>
              <a:ext cx="882553" cy="582841"/>
              <a:chOff x="3947276" y="3088719"/>
              <a:chExt cx="882553" cy="582841"/>
            </a:xfrm>
          </p:grpSpPr>
          <p:sp>
            <p:nvSpPr>
              <p:cNvPr id="7" name="Triángulo rectángulo 6">
                <a:extLst>
                  <a:ext uri="{FF2B5EF4-FFF2-40B4-BE49-F238E27FC236}">
                    <a16:creationId xmlns:a16="http://schemas.microsoft.com/office/drawing/2014/main" id="{54D31078-8080-40CA-8F21-689E6A7B84A6}"/>
                  </a:ext>
                </a:extLst>
              </p:cNvPr>
              <p:cNvSpPr/>
              <p:nvPr/>
            </p:nvSpPr>
            <p:spPr>
              <a:xfrm flipH="1">
                <a:off x="4352125" y="3088719"/>
                <a:ext cx="477704" cy="582841"/>
              </a:xfrm>
              <a:prstGeom prst="rtTriangle">
                <a:avLst/>
              </a:pr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Triángulo rectángulo 7">
                <a:extLst>
                  <a:ext uri="{FF2B5EF4-FFF2-40B4-BE49-F238E27FC236}">
                    <a16:creationId xmlns:a16="http://schemas.microsoft.com/office/drawing/2014/main" id="{4BFDC08E-66D1-4C84-84D3-962771466EA6}"/>
                  </a:ext>
                </a:extLst>
              </p:cNvPr>
              <p:cNvSpPr/>
              <p:nvPr/>
            </p:nvSpPr>
            <p:spPr>
              <a:xfrm flipH="1">
                <a:off x="3947276" y="3312083"/>
                <a:ext cx="729424" cy="359477"/>
              </a:xfrm>
              <a:prstGeom prst="rtTriangle">
                <a:avLst/>
              </a:pr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9" name="Triángulo isósceles 8">
              <a:extLst>
                <a:ext uri="{FF2B5EF4-FFF2-40B4-BE49-F238E27FC236}">
                  <a16:creationId xmlns:a16="http://schemas.microsoft.com/office/drawing/2014/main" id="{D9DC6858-636A-4996-B78A-46BE5B2DECE5}"/>
                </a:ext>
              </a:extLst>
            </p:cNvPr>
            <p:cNvSpPr/>
            <p:nvPr/>
          </p:nvSpPr>
          <p:spPr>
            <a:xfrm rot="2700000">
              <a:off x="4601525" y="3198600"/>
              <a:ext cx="83762" cy="226965"/>
            </a:xfrm>
            <a:prstGeom prst="triangle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6FF33B8-D7F5-4353-8157-BBF054B7F55E}"/>
              </a:ext>
            </a:extLst>
          </p:cNvPr>
          <p:cNvSpPr/>
          <p:nvPr/>
        </p:nvSpPr>
        <p:spPr>
          <a:xfrm>
            <a:off x="3790223" y="4076409"/>
            <a:ext cx="1214546" cy="275716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BA7B1C-9615-4FBB-8D2B-1175B2AFC179}"/>
              </a:ext>
            </a:extLst>
          </p:cNvPr>
          <p:cNvSpPr txBox="1"/>
          <p:nvPr/>
        </p:nvSpPr>
        <p:spPr>
          <a:xfrm>
            <a:off x="3028950" y="1261606"/>
            <a:ext cx="264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A50021"/>
                </a:solidFill>
              </a:rPr>
              <a:t>Probabilidad Acumulativa</a:t>
            </a:r>
          </a:p>
        </p:txBody>
      </p:sp>
    </p:spTree>
    <p:extLst>
      <p:ext uri="{BB962C8B-B14F-4D97-AF65-F5344CB8AC3E}">
        <p14:creationId xmlns:p14="http://schemas.microsoft.com/office/powerpoint/2010/main" val="69407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Inteligencia Artificial y Método Monte Carlo - Aplicaciones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20CB0-C19F-4F9D-AEB5-1A601A7A841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99F7E27-E66F-4E4D-B53D-F968281BCB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98934" y="1269941"/>
            <a:ext cx="5828883" cy="282769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D454ACE-7675-4102-93F2-11723EDBAC52}"/>
              </a:ext>
            </a:extLst>
          </p:cNvPr>
          <p:cNvSpPr/>
          <p:nvPr/>
        </p:nvSpPr>
        <p:spPr>
          <a:xfrm>
            <a:off x="150073" y="433131"/>
            <a:ext cx="7957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0000"/>
                </a:solidFill>
                <a:latin typeface="+mj-lt"/>
              </a:rPr>
              <a:t>Distribución </a:t>
            </a:r>
            <a:r>
              <a:rPr lang="es-ES_tradnl" altLang="es-ES_tradnl" sz="2800" b="1" dirty="0">
                <a:solidFill>
                  <a:srgbClr val="A50021"/>
                </a:solidFill>
                <a:latin typeface="+mj-lt"/>
              </a:rPr>
              <a:t>LogNormal</a:t>
            </a: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: </a:t>
            </a:r>
            <a:r>
              <a:rPr lang="es-ES_tradnl" altLang="es-ES_tradnl" sz="2800" b="1" dirty="0">
                <a:solidFill>
                  <a:srgbClr val="000000"/>
                </a:solidFill>
                <a:latin typeface="+mj-lt"/>
              </a:rPr>
              <a:t>Solo Valores Positivos</a:t>
            </a:r>
          </a:p>
        </p:txBody>
      </p:sp>
    </p:spTree>
    <p:extLst>
      <p:ext uri="{BB962C8B-B14F-4D97-AF65-F5344CB8AC3E}">
        <p14:creationId xmlns:p14="http://schemas.microsoft.com/office/powerpoint/2010/main" val="1919740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EF2F14-727F-4FDD-B61D-87A89191B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Inteligencia Artificial y Método Monte Carlo - Aplicaciones</a:t>
            </a:r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EAEB8E-A273-454B-B000-63448482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20CB0-C19F-4F9D-AEB5-1A601A7A841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89E89A-CE52-4DE3-A9F6-AB0CF13E902B}"/>
              </a:ext>
            </a:extLst>
          </p:cNvPr>
          <p:cNvSpPr txBox="1"/>
          <p:nvPr/>
        </p:nvSpPr>
        <p:spPr>
          <a:xfrm>
            <a:off x="390889" y="587027"/>
            <a:ext cx="8079526" cy="354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Times" panose="02020603050405020304" pitchFamily="18" charset="0"/>
              <a:buNone/>
            </a:pPr>
            <a:r>
              <a:rPr lang="en-US" altLang="es-ES" sz="2800" b="1" dirty="0">
                <a:solidFill>
                  <a:srgbClr val="000066"/>
                </a:solidFill>
                <a:latin typeface="Courier New" panose="02070309020205020404" pitchFamily="49" charset="0"/>
              </a:rPr>
              <a:t>LogNormal(</a:t>
            </a:r>
            <a:r>
              <a:rPr lang="en-US" altLang="es-ES" sz="2800" b="1" dirty="0" err="1">
                <a:solidFill>
                  <a:srgbClr val="000066"/>
                </a:solidFill>
                <a:latin typeface="Courier New" panose="02070309020205020404" pitchFamily="49" charset="0"/>
              </a:rPr>
              <a:t>median,gsdev,mean,stddev</a:t>
            </a:r>
            <a:r>
              <a:rPr lang="en-US" altLang="es-ES" sz="2800" b="1" dirty="0">
                <a:solidFill>
                  <a:srgbClr val="000066"/>
                </a:solidFill>
                <a:latin typeface="Courier New" panose="02070309020205020404" pitchFamily="49" charset="0"/>
              </a:rPr>
              <a:t>)</a:t>
            </a:r>
          </a:p>
          <a:p>
            <a:pPr>
              <a:buFont typeface="Times" panose="02020603050405020304" pitchFamily="18" charset="0"/>
              <a:buNone/>
            </a:pPr>
            <a:endParaRPr lang="en-US" altLang="es-ES" sz="2800" dirty="0">
              <a:latin typeface="Courier New" panose="02070309020205020404" pitchFamily="49" charset="0"/>
            </a:endParaRPr>
          </a:p>
          <a:p>
            <a:r>
              <a:rPr lang="es-PE" altLang="es-ES" sz="2800" dirty="0"/>
              <a:t>Hay que Especificar </a:t>
            </a:r>
            <a:r>
              <a:rPr lang="es-PE" altLang="es-ES" sz="2800" b="1" dirty="0"/>
              <a:t>DOS</a:t>
            </a:r>
            <a:r>
              <a:rPr lang="es-PE" altLang="es-ES" sz="2800" dirty="0"/>
              <a:t> de estas opciones: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altLang="es-ES" sz="2400" b="1" dirty="0">
                <a:solidFill>
                  <a:srgbClr val="006600"/>
                </a:solidFill>
              </a:rPr>
              <a:t>Median</a:t>
            </a:r>
            <a:r>
              <a:rPr lang="es-PE" altLang="es-ES" sz="2400" dirty="0"/>
              <a:t> (</a:t>
            </a:r>
            <a:r>
              <a:rPr lang="es-PE" altLang="es-ES" sz="2400" dirty="0">
                <a:solidFill>
                  <a:srgbClr val="006600"/>
                </a:solidFill>
              </a:rPr>
              <a:t>Mediana</a:t>
            </a:r>
            <a:r>
              <a:rPr lang="es-PE" altLang="es-ES" sz="2400" dirty="0"/>
              <a:t>):  50</a:t>
            </a:r>
            <a:r>
              <a:rPr lang="es-PE" altLang="es-ES" sz="2400" baseline="30000" dirty="0"/>
              <a:t>vo</a:t>
            </a:r>
            <a:r>
              <a:rPr lang="es-PE" altLang="es-ES" sz="2400" dirty="0"/>
              <a:t> percentil – “valor típico </a:t>
            </a:r>
            <a:r>
              <a:rPr lang="en-US" altLang="es-ES" sz="2400" dirty="0"/>
              <a:t>”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altLang="es-ES" sz="2400" b="1" dirty="0">
                <a:solidFill>
                  <a:srgbClr val="006600"/>
                </a:solidFill>
              </a:rPr>
              <a:t>Mean</a:t>
            </a:r>
            <a:r>
              <a:rPr lang="es-PE" altLang="es-ES" sz="2400" dirty="0"/>
              <a:t> (</a:t>
            </a:r>
            <a:r>
              <a:rPr lang="es-PE" altLang="es-ES" sz="2400" dirty="0">
                <a:solidFill>
                  <a:srgbClr val="006600"/>
                </a:solidFill>
              </a:rPr>
              <a:t>Media</a:t>
            </a:r>
            <a:r>
              <a:rPr lang="es-PE" altLang="es-ES" sz="2400" dirty="0"/>
              <a:t>): Valor Promedio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altLang="es-ES" sz="2400" b="1" dirty="0" err="1">
                <a:solidFill>
                  <a:srgbClr val="006600"/>
                </a:solidFill>
              </a:rPr>
              <a:t>Gsdev</a:t>
            </a:r>
            <a:r>
              <a:rPr lang="es-PE" altLang="es-ES" sz="2400" dirty="0"/>
              <a:t>: Desviación geométrica estándar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altLang="es-ES" sz="2400" b="1" dirty="0" err="1">
                <a:solidFill>
                  <a:srgbClr val="006600"/>
                </a:solidFill>
              </a:rPr>
              <a:t>Stddev</a:t>
            </a:r>
            <a:r>
              <a:rPr lang="es-PE" altLang="es-ES" sz="2400" dirty="0"/>
              <a:t>: Desviación estándar (aritmética)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9AB3F33-B18C-43DD-80EC-88260CDE23FC}"/>
              </a:ext>
            </a:extLst>
          </p:cNvPr>
          <p:cNvSpPr/>
          <p:nvPr/>
        </p:nvSpPr>
        <p:spPr>
          <a:xfrm>
            <a:off x="845742" y="2506213"/>
            <a:ext cx="4753007" cy="517861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09B62E3-EDEC-43E0-A9FD-0D5F575217B9}"/>
              </a:ext>
            </a:extLst>
          </p:cNvPr>
          <p:cNvSpPr/>
          <p:nvPr/>
        </p:nvSpPr>
        <p:spPr>
          <a:xfrm>
            <a:off x="811413" y="3586017"/>
            <a:ext cx="5695495" cy="517861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12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06C58F9-3497-4B51-B091-9C85070F0295}"/>
              </a:ext>
            </a:extLst>
          </p:cNvPr>
          <p:cNvSpPr/>
          <p:nvPr/>
        </p:nvSpPr>
        <p:spPr>
          <a:xfrm>
            <a:off x="4820520" y="2220563"/>
            <a:ext cx="3729379" cy="523220"/>
          </a:xfrm>
          <a:prstGeom prst="roundRect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Predicción Explotación</a:t>
            </a:r>
          </a:p>
        </p:txBody>
      </p:sp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25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3FB9512-F404-40EA-B6BF-7DCA910DFC69}"/>
              </a:ext>
            </a:extLst>
          </p:cNvPr>
          <p:cNvSpPr/>
          <p:nvPr/>
        </p:nvSpPr>
        <p:spPr>
          <a:xfrm>
            <a:off x="154342" y="774360"/>
            <a:ext cx="4829487" cy="3594779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solidFill>
                  <a:srgbClr val="FFFF00"/>
                </a:solidFill>
              </a:rPr>
              <a:t>Exploración</a:t>
            </a:r>
          </a:p>
          <a:p>
            <a:pPr algn="ctr"/>
            <a:r>
              <a:rPr lang="es-ES" sz="4800" b="1" dirty="0">
                <a:solidFill>
                  <a:srgbClr val="FFFF00"/>
                </a:solidFill>
              </a:rPr>
              <a:t>Minera</a:t>
            </a:r>
            <a:endParaRPr lang="es-ES" sz="1400" b="1" dirty="0">
              <a:solidFill>
                <a:srgbClr val="FFFF00"/>
              </a:solidFill>
            </a:endParaRPr>
          </a:p>
        </p:txBody>
      </p:sp>
      <p:sp>
        <p:nvSpPr>
          <p:cNvPr id="18" name="Rectángulo: una sola esquina cortada 17">
            <a:extLst>
              <a:ext uri="{FF2B5EF4-FFF2-40B4-BE49-F238E27FC236}">
                <a16:creationId xmlns:a16="http://schemas.microsoft.com/office/drawing/2014/main" id="{B8C08551-1A0C-4137-8A59-1D4B8E4FA5A3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BAE4537-B11B-4C47-A6A1-7542EA51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3281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Inteligencia Artificial y Método Monte Carlo - Aplicaciones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20CB0-C19F-4F9D-AEB5-1A601A7A841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163002" y="407465"/>
            <a:ext cx="884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Una empresa Minera obtiene los Derechos para Extraer Oro de un Yacimiento Durante un Mes el Próximo Año… Antes que se Inicie un Proyecto de Construcción en ese Sitio.</a:t>
            </a:r>
          </a:p>
          <a:p>
            <a:r>
              <a:rPr lang="es-PE" dirty="0"/>
              <a:t> </a:t>
            </a:r>
          </a:p>
          <a:p>
            <a:r>
              <a:rPr lang="es-PE" dirty="0">
                <a:solidFill>
                  <a:srgbClr val="7E0000"/>
                </a:solidFill>
              </a:rPr>
              <a:t>Los Datos que Manejamos son los Siguientes:</a:t>
            </a:r>
            <a:endParaRPr lang="es-ES_tradnl" dirty="0">
              <a:solidFill>
                <a:srgbClr val="7E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18948" y="1760468"/>
            <a:ext cx="335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Blip>
                <a:blip r:embed="rId2"/>
              </a:buBlip>
            </a:pPr>
            <a:r>
              <a:rPr lang="es-PE" altLang="es-ES_tradnl" dirty="0"/>
              <a:t>La Extracción Costará </a:t>
            </a:r>
            <a:r>
              <a:rPr lang="es-PE" altLang="es-ES_tradnl" dirty="0">
                <a:solidFill>
                  <a:srgbClr val="006600"/>
                </a:solidFill>
              </a:rPr>
              <a:t>$900,000</a:t>
            </a:r>
            <a:endParaRPr lang="es-PE" dirty="0"/>
          </a:p>
        </p:txBody>
      </p:sp>
      <p:sp>
        <p:nvSpPr>
          <p:cNvPr id="7" name="6 CuadroTexto"/>
          <p:cNvSpPr txBox="1"/>
          <p:nvPr/>
        </p:nvSpPr>
        <p:spPr>
          <a:xfrm>
            <a:off x="311133" y="2229662"/>
            <a:ext cx="2705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Blip>
                <a:blip r:embed="rId2"/>
              </a:buBlip>
            </a:pPr>
            <a:r>
              <a:rPr lang="es-PE" altLang="es-ES_tradnl" dirty="0"/>
              <a:t>El Tamaño del Depósito:</a:t>
            </a:r>
            <a:br>
              <a:rPr lang="es-PE" altLang="es-ES_tradnl" dirty="0"/>
            </a:br>
            <a:r>
              <a:rPr lang="es-PE" altLang="es-ES_tradnl" dirty="0">
                <a:solidFill>
                  <a:srgbClr val="006600"/>
                </a:solidFill>
              </a:rPr>
              <a:t>1,000</a:t>
            </a:r>
            <a:r>
              <a:rPr lang="es-PE" altLang="es-ES_tradnl" dirty="0"/>
              <a:t> oz</a:t>
            </a:r>
            <a:endParaRPr lang="es-PE" dirty="0"/>
          </a:p>
        </p:txBody>
      </p:sp>
      <p:sp>
        <p:nvSpPr>
          <p:cNvPr id="8" name="7 CuadroTexto"/>
          <p:cNvSpPr txBox="1"/>
          <p:nvPr/>
        </p:nvSpPr>
        <p:spPr>
          <a:xfrm>
            <a:off x="330100" y="2985745"/>
            <a:ext cx="35296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lnSpc>
                <a:spcPct val="90000"/>
              </a:lnSpc>
              <a:buBlip>
                <a:blip r:embed="rId2"/>
              </a:buBlip>
            </a:pPr>
            <a:r>
              <a:rPr lang="es-PE" altLang="es-ES_tradnl" dirty="0"/>
              <a:t>El Precio del Oro el Próximo Año: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8701" y="3621790"/>
            <a:ext cx="77301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altLang="es-ES_tradnl" sz="2000" dirty="0">
                <a:solidFill>
                  <a:srgbClr val="000099"/>
                </a:solidFill>
              </a:rPr>
              <a:t>¿Cuál es el Valor Esperado de la Ganancia </a:t>
            </a:r>
            <a:r>
              <a:rPr lang="es-PE" altLang="es-ES_tradnl" sz="2000" b="1" dirty="0">
                <a:solidFill>
                  <a:srgbClr val="000099"/>
                </a:solidFill>
              </a:rPr>
              <a:t>SIN </a:t>
            </a:r>
            <a:r>
              <a:rPr lang="es-PE" altLang="es-ES_tradnl" sz="2000" dirty="0">
                <a:solidFill>
                  <a:srgbClr val="000099"/>
                </a:solidFill>
              </a:rPr>
              <a:t>considerar Incertidumbre?</a:t>
            </a:r>
          </a:p>
          <a:p>
            <a:endParaRPr lang="es-PE" altLang="es-ES_tradnl" sz="2000" dirty="0">
              <a:solidFill>
                <a:srgbClr val="000099"/>
              </a:solidFill>
            </a:endParaRPr>
          </a:p>
          <a:p>
            <a:r>
              <a:rPr lang="es-PE" altLang="es-ES_tradnl" sz="2000" dirty="0">
                <a:solidFill>
                  <a:srgbClr val="000099"/>
                </a:solidFill>
              </a:rPr>
              <a:t> Compararemos el Resultado si Usamos la Distribución Normal</a:t>
            </a:r>
            <a:endParaRPr lang="es-PE" sz="2000" dirty="0">
              <a:solidFill>
                <a:srgbClr val="000099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DD1198D-BF62-4240-A56E-0BFA1890F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922" y="1393055"/>
            <a:ext cx="3800418" cy="221959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88362B0-954B-4113-B2D8-4DA65617AC06}"/>
              </a:ext>
            </a:extLst>
          </p:cNvPr>
          <p:cNvSpPr txBox="1"/>
          <p:nvPr/>
        </p:nvSpPr>
        <p:spPr>
          <a:xfrm>
            <a:off x="544352" y="3243321"/>
            <a:ext cx="357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altLang="es-ES_tradnl" dirty="0">
                <a:solidFill>
                  <a:srgbClr val="006600"/>
                </a:solidFill>
              </a:rPr>
              <a:t>LogNormal(</a:t>
            </a:r>
            <a:r>
              <a:rPr lang="es-PE" altLang="es-ES_tradnl" dirty="0">
                <a:solidFill>
                  <a:srgbClr val="000000"/>
                </a:solidFill>
              </a:rPr>
              <a:t>Mean:</a:t>
            </a:r>
            <a:r>
              <a:rPr lang="es-PE" altLang="es-ES_tradnl" dirty="0">
                <a:solidFill>
                  <a:srgbClr val="006600"/>
                </a:solidFill>
              </a:rPr>
              <a:t>$1K, </a:t>
            </a:r>
            <a:r>
              <a:rPr lang="es-PE" altLang="es-ES_tradnl" dirty="0">
                <a:solidFill>
                  <a:srgbClr val="000000"/>
                </a:solidFill>
              </a:rPr>
              <a:t>stddev:</a:t>
            </a:r>
            <a:r>
              <a:rPr lang="es-PE" altLang="es-ES_tradnl" dirty="0">
                <a:solidFill>
                  <a:srgbClr val="006600"/>
                </a:solidFill>
              </a:rPr>
              <a:t>$500)</a:t>
            </a:r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EF269C7-D468-49FB-9147-7065F2D17EBE}"/>
              </a:ext>
            </a:extLst>
          </p:cNvPr>
          <p:cNvCxnSpPr>
            <a:cxnSpLocks/>
          </p:cNvCxnSpPr>
          <p:nvPr/>
        </p:nvCxnSpPr>
        <p:spPr>
          <a:xfrm>
            <a:off x="5829690" y="1997324"/>
            <a:ext cx="0" cy="1129737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ACAE981-E857-41C2-9C10-BD417E3895F1}"/>
              </a:ext>
            </a:extLst>
          </p:cNvPr>
          <p:cNvSpPr txBox="1"/>
          <p:nvPr/>
        </p:nvSpPr>
        <p:spPr>
          <a:xfrm>
            <a:off x="5762459" y="1814205"/>
            <a:ext cx="1242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006600"/>
                </a:solidFill>
              </a:rPr>
              <a:t>Media = 1,000</a:t>
            </a:r>
            <a:endParaRPr lang="es-ES" b="1" dirty="0">
              <a:solidFill>
                <a:srgbClr val="0066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649299-5D2E-4888-981D-61C0C76A8358}"/>
              </a:ext>
            </a:extLst>
          </p:cNvPr>
          <p:cNvSpPr txBox="1"/>
          <p:nvPr/>
        </p:nvSpPr>
        <p:spPr>
          <a:xfrm>
            <a:off x="544352" y="3207617"/>
            <a:ext cx="180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altLang="es-ES_tradnl" dirty="0">
                <a:solidFill>
                  <a:srgbClr val="000000"/>
                </a:solidFill>
              </a:rPr>
              <a:t>Promedio:</a:t>
            </a:r>
            <a:r>
              <a:rPr lang="es-PE" altLang="es-ES_tradnl" dirty="0">
                <a:solidFill>
                  <a:srgbClr val="006600"/>
                </a:solidFill>
              </a:rPr>
              <a:t>$1,000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53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Inteligencia Artificial y Método Monte Carlo - Aplicaciones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20CB0-C19F-4F9D-AEB5-1A601A7A841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468218A-B49C-4DF2-9B0D-C1C50867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27" y="102392"/>
            <a:ext cx="7100515" cy="47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37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Inteligencia Artificial y Método Monte Carlo - Aplicaciones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20CB0-C19F-4F9D-AEB5-1A601A7A841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906345-2F29-49B2-9A5B-3F5EA8F9C011}"/>
              </a:ext>
            </a:extLst>
          </p:cNvPr>
          <p:cNvSpPr txBox="1"/>
          <p:nvPr/>
        </p:nvSpPr>
        <p:spPr>
          <a:xfrm>
            <a:off x="2369486" y="333910"/>
            <a:ext cx="2307216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A50021"/>
                </a:solidFill>
              </a:rPr>
              <a:t>Choice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sz="1600" b="1" dirty="0">
                <a:solidFill>
                  <a:srgbClr val="A50021"/>
                </a:solidFill>
                <a:sym typeface="Wingdings" panose="05000000000000000000" pitchFamily="2" charset="2"/>
              </a:rPr>
              <a:t> Domain</a:t>
            </a:r>
            <a:endParaRPr lang="en-US" sz="1600" b="1" dirty="0">
              <a:solidFill>
                <a:srgbClr val="A5002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D08BD7E-B7BE-4BC0-B0DC-2DBD0C341FB7}"/>
              </a:ext>
            </a:extLst>
          </p:cNvPr>
          <p:cNvSpPr txBox="1"/>
          <p:nvPr/>
        </p:nvSpPr>
        <p:spPr>
          <a:xfrm>
            <a:off x="2369486" y="1180724"/>
            <a:ext cx="3198055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Tamaño </a:t>
            </a:r>
            <a:r>
              <a:rPr lang="es-ES" sz="1600" b="1" dirty="0">
                <a:solidFill>
                  <a:srgbClr val="A50021"/>
                </a:solidFill>
              </a:rPr>
              <a:t>*</a:t>
            </a:r>
            <a:r>
              <a:rPr lang="es-ES" sz="1600" b="1" dirty="0"/>
              <a:t> Precio</a:t>
            </a:r>
            <a:r>
              <a:rPr lang="es-ES" sz="1600" b="1" dirty="0">
                <a:solidFill>
                  <a:srgbClr val="A50021"/>
                </a:solidFill>
              </a:rPr>
              <a:t> &gt; </a:t>
            </a:r>
            <a:r>
              <a:rPr lang="es-ES" sz="1600" b="1" dirty="0"/>
              <a:t>Costo extracción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A6DC1C9-B9AE-4425-AF90-A94057B196A5}"/>
              </a:ext>
            </a:extLst>
          </p:cNvPr>
          <p:cNvSpPr txBox="1"/>
          <p:nvPr/>
        </p:nvSpPr>
        <p:spPr>
          <a:xfrm>
            <a:off x="2369485" y="1904292"/>
            <a:ext cx="787181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1k oz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EAC5E3-485B-49DF-8240-8B30D2C71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05" y="2571750"/>
            <a:ext cx="3806035" cy="68828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6BE69-520F-4BFD-AF45-2A1A0E279954}"/>
              </a:ext>
            </a:extLst>
          </p:cNvPr>
          <p:cNvSpPr txBox="1"/>
          <p:nvPr/>
        </p:nvSpPr>
        <p:spPr>
          <a:xfrm>
            <a:off x="2392296" y="3510913"/>
            <a:ext cx="787181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$900k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3BA70BA-6578-4D04-98C8-68FD40F224E6}"/>
              </a:ext>
            </a:extLst>
          </p:cNvPr>
          <p:cNvSpPr txBox="1"/>
          <p:nvPr/>
        </p:nvSpPr>
        <p:spPr>
          <a:xfrm>
            <a:off x="2369485" y="4230049"/>
            <a:ext cx="3442918" cy="338554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Extraer </a:t>
            </a:r>
            <a:r>
              <a:rPr lang="es-ES" sz="1600" b="1" dirty="0">
                <a:solidFill>
                  <a:srgbClr val="A50021"/>
                </a:solidFill>
              </a:rPr>
              <a:t>*</a:t>
            </a:r>
            <a:r>
              <a:rPr lang="es-ES" sz="1600" b="1" dirty="0"/>
              <a:t> (Tamaño</a:t>
            </a:r>
            <a:r>
              <a:rPr lang="es-ES" sz="1600" b="1" dirty="0">
                <a:solidFill>
                  <a:srgbClr val="A50021"/>
                </a:solidFill>
              </a:rPr>
              <a:t>*</a:t>
            </a:r>
            <a:r>
              <a:rPr lang="es-ES" sz="1600" b="1" dirty="0"/>
              <a:t>Precio</a:t>
            </a:r>
            <a:r>
              <a:rPr lang="es-ES" sz="1600" b="1" dirty="0">
                <a:solidFill>
                  <a:srgbClr val="A50021"/>
                </a:solidFill>
              </a:rPr>
              <a:t>  –   </a:t>
            </a:r>
            <a:r>
              <a:rPr lang="es-ES" sz="1600" b="1" dirty="0"/>
              <a:t>Costos)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194E9F-1449-4500-93D5-DA5725157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05" y="199476"/>
            <a:ext cx="1513001" cy="45275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A4BECB3-6403-430F-88CB-096ABFB05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222" y="273794"/>
            <a:ext cx="2187573" cy="48495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CFCBE7-F148-4ED9-B6E9-9D15FE0179C7}"/>
              </a:ext>
            </a:extLst>
          </p:cNvPr>
          <p:cNvSpPr txBox="1"/>
          <p:nvPr/>
        </p:nvSpPr>
        <p:spPr>
          <a:xfrm>
            <a:off x="6634049" y="2438838"/>
            <a:ext cx="2204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0066"/>
                </a:solidFill>
              </a:rPr>
              <a:t>Run </a:t>
            </a:r>
            <a:r>
              <a:rPr lang="es-ES" sz="2800" b="1" dirty="0">
                <a:solidFill>
                  <a:srgbClr val="000066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s-ES" sz="2800" b="1" dirty="0">
                <a:solidFill>
                  <a:srgbClr val="000066"/>
                </a:solidFill>
                <a:sym typeface="Wingdings" panose="05000000000000000000" pitchFamily="2" charset="2"/>
              </a:rPr>
              <a:t>Cada variable</a:t>
            </a:r>
            <a:endParaRPr lang="es-ES" sz="2800" b="1" dirty="0">
              <a:solidFill>
                <a:srgbClr val="000066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4F5E0C0-0523-4143-8FF1-CBF3444BFC2F}"/>
              </a:ext>
            </a:extLst>
          </p:cNvPr>
          <p:cNvSpPr txBox="1"/>
          <p:nvPr/>
        </p:nvSpPr>
        <p:spPr>
          <a:xfrm>
            <a:off x="6714907" y="3594779"/>
            <a:ext cx="1842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A50021"/>
                </a:solidFill>
              </a:rPr>
              <a:t>¿Lo</a:t>
            </a:r>
          </a:p>
          <a:p>
            <a:r>
              <a:rPr lang="es-ES" sz="2000" b="1" dirty="0">
                <a:solidFill>
                  <a:srgbClr val="A50021"/>
                </a:solidFill>
              </a:rPr>
              <a:t>Desarrollamos?</a:t>
            </a:r>
          </a:p>
        </p:txBody>
      </p:sp>
    </p:spTree>
    <p:extLst>
      <p:ext uri="{BB962C8B-B14F-4D97-AF65-F5344CB8AC3E}">
        <p14:creationId xmlns:p14="http://schemas.microsoft.com/office/powerpoint/2010/main" val="410900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F1F2CB2-92C9-43DC-B420-86C557AA44A6}"/>
              </a:ext>
            </a:extLst>
          </p:cNvPr>
          <p:cNvSpPr/>
          <p:nvPr/>
        </p:nvSpPr>
        <p:spPr>
          <a:xfrm>
            <a:off x="4197060" y="2208080"/>
            <a:ext cx="3729379" cy="523220"/>
          </a:xfrm>
          <a:prstGeom prst="roundRect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Predicción Flujo de Caja</a:t>
            </a:r>
          </a:p>
        </p:txBody>
      </p:sp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29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3FB9512-F404-40EA-B6BF-7DCA910DFC69}"/>
              </a:ext>
            </a:extLst>
          </p:cNvPr>
          <p:cNvSpPr/>
          <p:nvPr/>
        </p:nvSpPr>
        <p:spPr>
          <a:xfrm>
            <a:off x="154343" y="774360"/>
            <a:ext cx="4218724" cy="3302049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solidFill>
                  <a:srgbClr val="FFFF00"/>
                </a:solidFill>
              </a:rPr>
              <a:t>Finanzas</a:t>
            </a:r>
            <a:endParaRPr lang="es-ES" sz="1400" b="1" dirty="0">
              <a:solidFill>
                <a:srgbClr val="FFFF00"/>
              </a:solidFill>
            </a:endParaRPr>
          </a:p>
        </p:txBody>
      </p:sp>
      <p:sp>
        <p:nvSpPr>
          <p:cNvPr id="18" name="Rectángulo: una sola esquina cortada 17">
            <a:extLst>
              <a:ext uri="{FF2B5EF4-FFF2-40B4-BE49-F238E27FC236}">
                <a16:creationId xmlns:a16="http://schemas.microsoft.com/office/drawing/2014/main" id="{B8C08551-1A0C-4137-8A59-1D4B8E4FA5A3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88A911-33CE-4AE2-8998-F786BBB0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564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487C86F-3A32-45AA-9F22-8DF5C3CA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951" y="2504057"/>
            <a:ext cx="3693565" cy="2325706"/>
          </a:xfrm>
          <a:prstGeom prst="rect">
            <a:avLst/>
          </a:prstGeom>
        </p:spPr>
      </p:pic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13E23114-64DF-41A7-890B-5CB43B0E3FBE}" type="slidenum">
              <a:rPr lang="en-US">
                <a:solidFill>
                  <a:srgbClr val="FFFFFF"/>
                </a:solidFill>
                <a:latin typeface="Times New Roman" panose="02020603050405020304" pitchFamily="18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7378" name="Rectangle 2"/>
          <p:cNvSpPr>
            <a:spLocks noChangeArrowheads="1"/>
          </p:cNvSpPr>
          <p:nvPr/>
        </p:nvSpPr>
        <p:spPr bwMode="gray">
          <a:xfrm>
            <a:off x="1897201" y="-107134"/>
            <a:ext cx="5243513" cy="6834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257175" indent="-257175" algn="ct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PE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Objetivo de la Presentación</a:t>
            </a:r>
            <a:endParaRPr lang="es-ES_tradnl" sz="28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7379" name="Text Box 3"/>
          <p:cNvSpPr txBox="1">
            <a:spLocks noChangeArrowheads="1"/>
          </p:cNvSpPr>
          <p:nvPr/>
        </p:nvSpPr>
        <p:spPr bwMode="auto">
          <a:xfrm>
            <a:off x="2132410" y="2426494"/>
            <a:ext cx="4021931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298401" y="542465"/>
            <a:ext cx="8547197" cy="312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just" defTabSz="685800" eaLnBrk="0" fontAlgn="base" hangingPunct="0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ES" sz="1600" b="1" dirty="0">
                <a:solidFill>
                  <a:srgbClr val="FFFFFF"/>
                </a:solidFill>
                <a:latin typeface="Arial" pitchFamily="34" charset="0"/>
              </a:rPr>
              <a:t>Modelos para la Toma de Decisiones con método Monte Carlo e Inteligencia Artificial:</a:t>
            </a:r>
          </a:p>
          <a:p>
            <a:pPr marL="342900" indent="-342900" algn="just" defTabSz="685800" eaLnBrk="0" fontAlgn="base" hangingPunct="0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srgbClr val="FFFF00"/>
                </a:solidFill>
                <a:latin typeface="Arial" pitchFamily="34" charset="0"/>
              </a:rPr>
              <a:t>Diagramas de Influencia  </a:t>
            </a:r>
          </a:p>
          <a:p>
            <a:pPr marL="342900" indent="-342900" algn="just" defTabSz="685800" eaLnBrk="0" fontAlgn="base" hangingPunct="0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s-ES" sz="2000" b="1" dirty="0">
              <a:solidFill>
                <a:srgbClr val="FFFF00"/>
              </a:solidFill>
              <a:latin typeface="Arial" pitchFamily="34" charset="0"/>
            </a:endParaRPr>
          </a:p>
          <a:p>
            <a:pPr algn="just" defTabSz="685800" eaLnBrk="0" fontAlgn="base" hangingPunct="0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</a:pPr>
            <a:endParaRPr lang="es-ES" sz="1600" b="1" dirty="0">
              <a:solidFill>
                <a:srgbClr val="FFFF00"/>
              </a:solidFill>
              <a:latin typeface="Arial" pitchFamily="34" charset="0"/>
            </a:endParaRPr>
          </a:p>
          <a:p>
            <a:pPr marL="342900" indent="-342900" algn="just" defTabSz="685800" eaLnBrk="0" fontAlgn="base" hangingPunct="0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srgbClr val="FFFF00"/>
                </a:solidFill>
                <a:latin typeface="Arial" pitchFamily="34" charset="0"/>
              </a:rPr>
              <a:t>Distribuciones de Probabilidad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167F37-10EF-4FF6-A2A5-11F6A5E64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41" y="1008743"/>
            <a:ext cx="4295130" cy="14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065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FD9E6C6-F236-4158-8C7E-974887E4CDC0}"/>
              </a:ext>
            </a:extLst>
          </p:cNvPr>
          <p:cNvSpPr/>
          <p:nvPr/>
        </p:nvSpPr>
        <p:spPr>
          <a:xfrm>
            <a:off x="5668237" y="313571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Análisis de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7022BBC-DB62-4855-BB8E-64BEFC383289}"/>
              </a:ext>
            </a:extLst>
          </p:cNvPr>
          <p:cNvSpPr/>
          <p:nvPr/>
        </p:nvSpPr>
        <p:spPr>
          <a:xfrm>
            <a:off x="5674791" y="653899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Flujo de Caja</a:t>
            </a:r>
          </a:p>
        </p:txBody>
      </p:sp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E98CD4EA-C559-43FE-81D3-CB9C9D38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30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AC19E221-B4C1-4A2A-840F-3D00C9D58ACE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11CEB74-9F2E-471F-8AB4-B3AEABEA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96" y="175168"/>
            <a:ext cx="4460319" cy="4605682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C23804-1BAD-4213-A1C3-F16DF43B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21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FD9E6C6-F236-4158-8C7E-974887E4CDC0}"/>
              </a:ext>
            </a:extLst>
          </p:cNvPr>
          <p:cNvSpPr/>
          <p:nvPr/>
        </p:nvSpPr>
        <p:spPr>
          <a:xfrm>
            <a:off x="5668237" y="313571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Análisis de </a:t>
            </a:r>
          </a:p>
        </p:txBody>
      </p:sp>
      <p:pic>
        <p:nvPicPr>
          <p:cNvPr id="12292" name="Picture 4" descr="6 pasos para el buen análisis de datos - Abierto al Público">
            <a:extLst>
              <a:ext uri="{FF2B5EF4-FFF2-40B4-BE49-F238E27FC236}">
                <a16:creationId xmlns:a16="http://schemas.microsoft.com/office/drawing/2014/main" id="{F2506596-AC0F-4520-822B-7598E2A0F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2" t="9520" r="37629" b="14437"/>
          <a:stretch/>
        </p:blipFill>
        <p:spPr bwMode="auto">
          <a:xfrm>
            <a:off x="0" y="146969"/>
            <a:ext cx="877200" cy="120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7022BBC-DB62-4855-BB8E-64BEFC383289}"/>
              </a:ext>
            </a:extLst>
          </p:cNvPr>
          <p:cNvSpPr/>
          <p:nvPr/>
        </p:nvSpPr>
        <p:spPr>
          <a:xfrm>
            <a:off x="5674791" y="653899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Flujo de Caja</a:t>
            </a:r>
          </a:p>
        </p:txBody>
      </p:sp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E98CD4EA-C559-43FE-81D3-CB9C9D38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31</a:t>
            </a:fld>
            <a:endParaRPr lang="es-PE" sz="120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F1988D-E339-41F8-BE45-7E66486D2BB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37999" y="214312"/>
            <a:ext cx="3371850" cy="4714875"/>
          </a:xfrm>
          <a:prstGeom prst="rect">
            <a:avLst/>
          </a:prstGeom>
        </p:spPr>
      </p:pic>
      <p:sp>
        <p:nvSpPr>
          <p:cNvPr id="11" name="Rectángulo: una sola esquina cortada 10">
            <a:extLst>
              <a:ext uri="{FF2B5EF4-FFF2-40B4-BE49-F238E27FC236}">
                <a16:creationId xmlns:a16="http://schemas.microsoft.com/office/drawing/2014/main" id="{034F0F40-8F08-4B68-9B95-8E39FDFC0372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037690B-E262-4A46-A7BC-BEB96AF7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35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FD9E6C6-F236-4158-8C7E-974887E4CDC0}"/>
              </a:ext>
            </a:extLst>
          </p:cNvPr>
          <p:cNvSpPr/>
          <p:nvPr/>
        </p:nvSpPr>
        <p:spPr>
          <a:xfrm>
            <a:off x="6457595" y="92190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Análisis de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7022BBC-DB62-4855-BB8E-64BEFC383289}"/>
              </a:ext>
            </a:extLst>
          </p:cNvPr>
          <p:cNvSpPr/>
          <p:nvPr/>
        </p:nvSpPr>
        <p:spPr>
          <a:xfrm>
            <a:off x="6457595" y="404014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Flujo de Caja</a:t>
            </a:r>
          </a:p>
        </p:txBody>
      </p:sp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E98CD4EA-C559-43FE-81D3-CB9C9D38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32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54C7807-1AFC-47B9-B775-C418CECE670B}"/>
              </a:ext>
            </a:extLst>
          </p:cNvPr>
          <p:cNvSpPr txBox="1"/>
          <p:nvPr/>
        </p:nvSpPr>
        <p:spPr>
          <a:xfrm>
            <a:off x="1090691" y="535925"/>
            <a:ext cx="1372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00CC"/>
                </a:solidFill>
              </a:rPr>
              <a:t>$30.732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320C094E-26F7-45F4-B0AC-1F89B5849BF3}"/>
              </a:ext>
            </a:extLst>
          </p:cNvPr>
          <p:cNvSpPr/>
          <p:nvPr/>
        </p:nvSpPr>
        <p:spPr>
          <a:xfrm>
            <a:off x="2576190" y="654637"/>
            <a:ext cx="917609" cy="349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395103-DACC-4FB3-B2F7-4AE70175C28E}"/>
              </a:ext>
            </a:extLst>
          </p:cNvPr>
          <p:cNvSpPr txBox="1"/>
          <p:nvPr/>
        </p:nvSpPr>
        <p:spPr>
          <a:xfrm>
            <a:off x="3515549" y="53592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$0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269A1D6-692E-45DC-82FD-C67315161001}"/>
              </a:ext>
            </a:extLst>
          </p:cNvPr>
          <p:cNvSpPr/>
          <p:nvPr/>
        </p:nvSpPr>
        <p:spPr>
          <a:xfrm>
            <a:off x="4149920" y="654637"/>
            <a:ext cx="917609" cy="349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707F7E9-16E7-4BE2-B712-6FCAEE8FC7C9}"/>
              </a:ext>
            </a:extLst>
          </p:cNvPr>
          <p:cNvSpPr txBox="1"/>
          <p:nvPr/>
        </p:nvSpPr>
        <p:spPr>
          <a:xfrm>
            <a:off x="5261638" y="567886"/>
            <a:ext cx="1396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0066"/>
                </a:solidFill>
              </a:rPr>
              <a:t>Procede</a:t>
            </a:r>
          </a:p>
        </p:txBody>
      </p:sp>
      <p:sp>
        <p:nvSpPr>
          <p:cNvPr id="15" name="Rectángulo: una sola esquina cortada 14">
            <a:extLst>
              <a:ext uri="{FF2B5EF4-FFF2-40B4-BE49-F238E27FC236}">
                <a16:creationId xmlns:a16="http://schemas.microsoft.com/office/drawing/2014/main" id="{D6B6680C-73E4-4AC3-9BDC-A9E9333C7FDB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4798CC0-9C13-4F58-AD77-88B258605E7E}"/>
              </a:ext>
            </a:extLst>
          </p:cNvPr>
          <p:cNvGrpSpPr/>
          <p:nvPr/>
        </p:nvGrpSpPr>
        <p:grpSpPr>
          <a:xfrm>
            <a:off x="82967" y="1137283"/>
            <a:ext cx="6575656" cy="3552860"/>
            <a:chOff x="725585" y="1153149"/>
            <a:chExt cx="6575656" cy="3552860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D01C114-26AF-4E56-8FFE-3427E1EC0003}"/>
                </a:ext>
              </a:extLst>
            </p:cNvPr>
            <p:cNvGrpSpPr/>
            <p:nvPr/>
          </p:nvGrpSpPr>
          <p:grpSpPr>
            <a:xfrm>
              <a:off x="725585" y="1153149"/>
              <a:ext cx="6575656" cy="3552860"/>
              <a:chOff x="725585" y="1153149"/>
              <a:chExt cx="6575656" cy="3552860"/>
            </a:xfrm>
          </p:grpSpPr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F464CE34-8B17-4BAD-A285-A616E9110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5585" y="1153149"/>
                <a:ext cx="6575656" cy="3552860"/>
              </a:xfrm>
              <a:prstGeom prst="rect">
                <a:avLst/>
              </a:prstGeom>
            </p:spPr>
          </p:pic>
          <p:cxnSp>
            <p:nvCxnSpPr>
              <p:cNvPr id="7" name="Conector recto 6">
                <a:extLst>
                  <a:ext uri="{FF2B5EF4-FFF2-40B4-BE49-F238E27FC236}">
                    <a16:creationId xmlns:a16="http://schemas.microsoft.com/office/drawing/2014/main" id="{7575B85B-924B-4FBD-8BA7-6586B73C0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2638" y="3257058"/>
                <a:ext cx="0" cy="1018091"/>
              </a:xfrm>
              <a:prstGeom prst="line">
                <a:avLst/>
              </a:prstGeom>
              <a:ln w="28575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420AA13A-2D3A-4D9B-A3A2-8038BD736D8F}"/>
                </a:ext>
              </a:extLst>
            </p:cNvPr>
            <p:cNvCxnSpPr/>
            <p:nvPr/>
          </p:nvCxnSpPr>
          <p:spPr>
            <a:xfrm>
              <a:off x="2881772" y="2316597"/>
              <a:ext cx="0" cy="1958552"/>
            </a:xfrm>
            <a:prstGeom prst="line">
              <a:avLst/>
            </a:prstGeom>
            <a:ln w="28575">
              <a:solidFill>
                <a:srgbClr val="A50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B49FE37-D2CD-405E-B39D-63EB2D8E5A17}"/>
              </a:ext>
            </a:extLst>
          </p:cNvPr>
          <p:cNvSpPr txBox="1"/>
          <p:nvPr/>
        </p:nvSpPr>
        <p:spPr>
          <a:xfrm>
            <a:off x="2831494" y="1415012"/>
            <a:ext cx="106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A50021"/>
                </a:solidFill>
              </a:rPr>
              <a:t>Peligro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59D3579E-3AAC-462E-86C1-2C116E63FE1F}"/>
              </a:ext>
            </a:extLst>
          </p:cNvPr>
          <p:cNvCxnSpPr/>
          <p:nvPr/>
        </p:nvCxnSpPr>
        <p:spPr>
          <a:xfrm flipH="1">
            <a:off x="2369762" y="1827973"/>
            <a:ext cx="635194" cy="403717"/>
          </a:xfrm>
          <a:prstGeom prst="straightConnector1">
            <a:avLst/>
          </a:prstGeom>
          <a:ln w="1905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AF2EB462-FA22-4E5B-9F3C-7C0EEF605051}"/>
              </a:ext>
            </a:extLst>
          </p:cNvPr>
          <p:cNvSpPr txBox="1"/>
          <p:nvPr/>
        </p:nvSpPr>
        <p:spPr>
          <a:xfrm>
            <a:off x="6904846" y="240749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0066"/>
                </a:solidFill>
              </a:rPr>
              <a:t>Sharp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94CF1E1-B305-4A84-8256-26F9B1209C50}"/>
              </a:ext>
            </a:extLst>
          </p:cNvPr>
          <p:cNvSpPr txBox="1"/>
          <p:nvPr/>
        </p:nvSpPr>
        <p:spPr>
          <a:xfrm>
            <a:off x="6904846" y="288133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A50021"/>
                </a:solidFill>
              </a:rPr>
              <a:t>Corning</a:t>
            </a:r>
            <a:endParaRPr lang="es-ES" dirty="0">
              <a:solidFill>
                <a:srgbClr val="A50021"/>
              </a:solidFill>
            </a:endParaRPr>
          </a:p>
        </p:txBody>
      </p:sp>
      <p:sp>
        <p:nvSpPr>
          <p:cNvPr id="17" name="Marcador de pie de página 16">
            <a:extLst>
              <a:ext uri="{FF2B5EF4-FFF2-40B4-BE49-F238E27FC236}">
                <a16:creationId xmlns:a16="http://schemas.microsoft.com/office/drawing/2014/main" id="{8A062701-621A-4FF3-813C-C73BEC7D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3917E19-19D3-4397-8C33-DF53F17643DC}"/>
              </a:ext>
            </a:extLst>
          </p:cNvPr>
          <p:cNvSpPr txBox="1"/>
          <p:nvPr/>
        </p:nvSpPr>
        <p:spPr>
          <a:xfrm>
            <a:off x="6761168" y="1274290"/>
            <a:ext cx="23828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Para poder administrar</a:t>
            </a:r>
          </a:p>
          <a:p>
            <a:r>
              <a:rPr lang="es-ES" b="1" dirty="0"/>
              <a:t>el Riesgo, necesitamos</a:t>
            </a:r>
          </a:p>
          <a:p>
            <a:r>
              <a:rPr lang="es-ES" b="1" dirty="0"/>
              <a:t> “Verlo". 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4394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6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E98CD4EA-C559-43FE-81D3-CB9C9D38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33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5" name="Rectángulo: una sola esquina cortada 14">
            <a:extLst>
              <a:ext uri="{FF2B5EF4-FFF2-40B4-BE49-F238E27FC236}">
                <a16:creationId xmlns:a16="http://schemas.microsoft.com/office/drawing/2014/main" id="{D6B6680C-73E4-4AC3-9BDC-A9E9333C7FDB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6E7B140-9409-4D4C-9CC0-1D0CAC454C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56" y="539229"/>
            <a:ext cx="3360944" cy="18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2E989F30-683A-4F05-B70A-A9757ACDCE4D}"/>
              </a:ext>
            </a:extLst>
          </p:cNvPr>
          <p:cNvSpPr/>
          <p:nvPr/>
        </p:nvSpPr>
        <p:spPr>
          <a:xfrm>
            <a:off x="6569277" y="-41705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El dilema de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A1F3D1D-36AA-4230-AFE3-35B877F1EB5F}"/>
              </a:ext>
            </a:extLst>
          </p:cNvPr>
          <p:cNvSpPr/>
          <p:nvPr/>
        </p:nvSpPr>
        <p:spPr>
          <a:xfrm>
            <a:off x="6569277" y="270119"/>
            <a:ext cx="2501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Monty Hall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(e Intuición)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4FCD31-E71F-40AE-A9C5-ADD31F758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369" y="481515"/>
            <a:ext cx="4461261" cy="1928231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D73C9AA-F7BD-47A3-AA26-157F55E9CA97}"/>
              </a:ext>
            </a:extLst>
          </p:cNvPr>
          <p:cNvSpPr/>
          <p:nvPr/>
        </p:nvSpPr>
        <p:spPr>
          <a:xfrm>
            <a:off x="2407257" y="618902"/>
            <a:ext cx="916027" cy="1726312"/>
          </a:xfrm>
          <a:prstGeom prst="roundRect">
            <a:avLst/>
          </a:prstGeom>
          <a:noFill/>
          <a:ln w="571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109D9E0-8E48-4D09-8B7F-F8AB8DA23ACF}"/>
              </a:ext>
            </a:extLst>
          </p:cNvPr>
          <p:cNvSpPr/>
          <p:nvPr/>
        </p:nvSpPr>
        <p:spPr>
          <a:xfrm>
            <a:off x="2747516" y="455431"/>
            <a:ext cx="916027" cy="1726312"/>
          </a:xfrm>
          <a:prstGeom prst="roundRect">
            <a:avLst/>
          </a:prstGeom>
          <a:noFill/>
          <a:ln w="571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E76EAB-8607-4873-804B-0ADDE66F6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9" y="2484986"/>
            <a:ext cx="1163288" cy="129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1E6FB16-D6B3-43D6-BD9F-42BC7DF333F8}"/>
              </a:ext>
            </a:extLst>
          </p:cNvPr>
          <p:cNvSpPr txBox="1"/>
          <p:nvPr/>
        </p:nvSpPr>
        <p:spPr>
          <a:xfrm>
            <a:off x="75537" y="3780835"/>
            <a:ext cx="199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Marilyn vos Savant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55E912-F8C1-41D8-AB27-381236A5A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48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9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E98CD4EA-C559-43FE-81D3-CB9C9D38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34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5" name="Rectángulo: una sola esquina cortada 14">
            <a:extLst>
              <a:ext uri="{FF2B5EF4-FFF2-40B4-BE49-F238E27FC236}">
                <a16:creationId xmlns:a16="http://schemas.microsoft.com/office/drawing/2014/main" id="{D6B6680C-73E4-4AC3-9BDC-A9E9333C7FDB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6E7B140-9409-4D4C-9CC0-1D0CAC454C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7" y="190446"/>
            <a:ext cx="3360944" cy="18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52A42CF-776E-4AF1-802F-D22A4F45C4E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06" y="92190"/>
            <a:ext cx="1848905" cy="171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195CA70-9F6E-48B7-9B77-7FDBB7BA7C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16" y="2283905"/>
            <a:ext cx="1879288" cy="212908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2E989F30-683A-4F05-B70A-A9757ACDCE4D}"/>
              </a:ext>
            </a:extLst>
          </p:cNvPr>
          <p:cNvSpPr/>
          <p:nvPr/>
        </p:nvSpPr>
        <p:spPr>
          <a:xfrm>
            <a:off x="6569277" y="-41705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El dilema de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A1F3D1D-36AA-4230-AFE3-35B877F1EB5F}"/>
              </a:ext>
            </a:extLst>
          </p:cNvPr>
          <p:cNvSpPr/>
          <p:nvPr/>
        </p:nvSpPr>
        <p:spPr>
          <a:xfrm>
            <a:off x="6569277" y="270119"/>
            <a:ext cx="2501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Monty Hall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(e Intuición)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4FCD31-E71F-40AE-A9C5-ADD31F758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20" y="132732"/>
            <a:ext cx="4461261" cy="1928231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D73C9AA-F7BD-47A3-AA26-157F55E9CA97}"/>
              </a:ext>
            </a:extLst>
          </p:cNvPr>
          <p:cNvSpPr/>
          <p:nvPr/>
        </p:nvSpPr>
        <p:spPr>
          <a:xfrm>
            <a:off x="856508" y="270119"/>
            <a:ext cx="916027" cy="1726312"/>
          </a:xfrm>
          <a:prstGeom prst="roundRect">
            <a:avLst/>
          </a:prstGeom>
          <a:noFill/>
          <a:ln w="571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6BAD23-7C79-42D3-A926-A3CBA3576619}"/>
              </a:ext>
            </a:extLst>
          </p:cNvPr>
          <p:cNvSpPr txBox="1"/>
          <p:nvPr/>
        </p:nvSpPr>
        <p:spPr>
          <a:xfrm>
            <a:off x="6013402" y="2333963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¡Después!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0131BFD-AEE2-436E-A34E-9244220E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09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E98CD4EA-C559-43FE-81D3-CB9C9D38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35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5" name="Rectángulo: una sola esquina cortada 14">
            <a:extLst>
              <a:ext uri="{FF2B5EF4-FFF2-40B4-BE49-F238E27FC236}">
                <a16:creationId xmlns:a16="http://schemas.microsoft.com/office/drawing/2014/main" id="{D6B6680C-73E4-4AC3-9BDC-A9E9333C7FDB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2E989F30-683A-4F05-B70A-A9757ACDCE4D}"/>
              </a:ext>
            </a:extLst>
          </p:cNvPr>
          <p:cNvSpPr/>
          <p:nvPr/>
        </p:nvSpPr>
        <p:spPr>
          <a:xfrm>
            <a:off x="6569277" y="-41705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El dilema de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308C59C-1F6E-42D7-A50A-22174188CB52}"/>
              </a:ext>
            </a:extLst>
          </p:cNvPr>
          <p:cNvGrpSpPr/>
          <p:nvPr/>
        </p:nvGrpSpPr>
        <p:grpSpPr>
          <a:xfrm>
            <a:off x="3384733" y="538617"/>
            <a:ext cx="5135089" cy="4156627"/>
            <a:chOff x="1225751" y="2129619"/>
            <a:chExt cx="3438599" cy="2722224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CB30504-F0F3-4B50-9901-C13E9B25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5751" y="2129619"/>
              <a:ext cx="3438599" cy="2722224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1D86B886-3C49-4E1F-BD22-783E4D5E9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904" y="3228009"/>
              <a:ext cx="571500" cy="390525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D62CDCA2-25FD-4B99-AF7A-8AE3F7366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464" y="2703295"/>
              <a:ext cx="581025" cy="390525"/>
            </a:xfrm>
            <a:prstGeom prst="rect">
              <a:avLst/>
            </a:prstGeom>
          </p:spPr>
        </p:pic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57C947AF-FDF0-4B54-9D42-B8B27E26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8" y="126807"/>
            <a:ext cx="750581" cy="1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06887AE-F0C4-4069-8A98-57D58F7A1F38}"/>
              </a:ext>
            </a:extLst>
          </p:cNvPr>
          <p:cNvSpPr txBox="1"/>
          <p:nvPr/>
        </p:nvSpPr>
        <p:spPr>
          <a:xfrm>
            <a:off x="973859" y="538618"/>
            <a:ext cx="117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Paul Erdös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9E92ED1-0E12-427B-9B60-CD959512B19C}"/>
              </a:ext>
            </a:extLst>
          </p:cNvPr>
          <p:cNvSpPr txBox="1"/>
          <p:nvPr/>
        </p:nvSpPr>
        <p:spPr>
          <a:xfrm>
            <a:off x="48500" y="1319761"/>
            <a:ext cx="3336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>
                <a:solidFill>
                  <a:srgbClr val="000066"/>
                </a:solidFill>
              </a:rPr>
              <a:t>Esto es imposible.</a:t>
            </a:r>
          </a:p>
          <a:p>
            <a:r>
              <a:rPr lang="es-ES" i="1" dirty="0">
                <a:solidFill>
                  <a:srgbClr val="000066"/>
                </a:solidFill>
              </a:rPr>
              <a:t>Solo cambiaré de opinión cuando</a:t>
            </a:r>
          </a:p>
          <a:p>
            <a:r>
              <a:rPr lang="es-ES" i="1" dirty="0">
                <a:solidFill>
                  <a:srgbClr val="000066"/>
                </a:solidFill>
              </a:rPr>
              <a:t>Compruebe Mediante Simulación </a:t>
            </a:r>
          </a:p>
          <a:p>
            <a:r>
              <a:rPr lang="es-ES" i="1" dirty="0">
                <a:solidFill>
                  <a:srgbClr val="000066"/>
                </a:solidFill>
              </a:rPr>
              <a:t>por Computador.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A1F3D1D-36AA-4230-AFE3-35B877F1EB5F}"/>
              </a:ext>
            </a:extLst>
          </p:cNvPr>
          <p:cNvSpPr/>
          <p:nvPr/>
        </p:nvSpPr>
        <p:spPr>
          <a:xfrm>
            <a:off x="6569277" y="270119"/>
            <a:ext cx="2501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Monty Hall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(e Intuición)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2C1C3C8-A77F-46E3-9E0D-7B94BAFB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286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97CB9-362A-418F-9B03-6B4B79D8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36</a:t>
            </a:fld>
            <a:endParaRPr lang="es-PE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CA742F4-22EC-4372-B324-92B95D91395C}"/>
              </a:ext>
            </a:extLst>
          </p:cNvPr>
          <p:cNvSpPr/>
          <p:nvPr/>
        </p:nvSpPr>
        <p:spPr>
          <a:xfrm>
            <a:off x="2087066" y="694525"/>
            <a:ext cx="4833756" cy="362619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solidFill>
                  <a:srgbClr val="FFFF00"/>
                </a:solidFill>
              </a:rPr>
              <a:t>Aplicaciones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A8AA1AC-BFA7-4AE4-A86E-5EC4AE8B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729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37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6" name="Rectángulo: una sola esquina cortada 5">
            <a:extLst>
              <a:ext uri="{FF2B5EF4-FFF2-40B4-BE49-F238E27FC236}">
                <a16:creationId xmlns:a16="http://schemas.microsoft.com/office/drawing/2014/main" id="{59F04844-6F02-4506-A3B4-364F2F4F42F4}"/>
              </a:ext>
            </a:extLst>
          </p:cNvPr>
          <p:cNvSpPr/>
          <p:nvPr/>
        </p:nvSpPr>
        <p:spPr>
          <a:xfrm flipH="1">
            <a:off x="45371" y="488372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6389042-4F78-4A94-9636-86CD5793FD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1" y="87172"/>
            <a:ext cx="3880768" cy="4072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71E8F76-F815-4639-A69D-8750DFFA65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20" y="778287"/>
            <a:ext cx="4851051" cy="3291142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D32C20-129C-41C6-A5F9-A088806E9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08" y="1161143"/>
            <a:ext cx="4400550" cy="2428203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1226856-F116-4494-8529-CBE7575D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045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38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6" name="Rectángulo: una sola esquina cortada 5">
            <a:extLst>
              <a:ext uri="{FF2B5EF4-FFF2-40B4-BE49-F238E27FC236}">
                <a16:creationId xmlns:a16="http://schemas.microsoft.com/office/drawing/2014/main" id="{59F04844-6F02-4506-A3B4-364F2F4F42F4}"/>
              </a:ext>
            </a:extLst>
          </p:cNvPr>
          <p:cNvSpPr/>
          <p:nvPr/>
        </p:nvSpPr>
        <p:spPr>
          <a:xfrm flipH="1">
            <a:off x="45371" y="488372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F5737C-676B-4846-BF0B-F033C608144C}"/>
              </a:ext>
            </a:extLst>
          </p:cNvPr>
          <p:cNvSpPr txBox="1"/>
          <p:nvPr/>
        </p:nvSpPr>
        <p:spPr>
          <a:xfrm>
            <a:off x="600294" y="805248"/>
            <a:ext cx="21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6600"/>
                </a:solidFill>
              </a:rPr>
              <a:t>Malaria o Paludismo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E25369-D720-4474-AEF2-BB5B0581948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6" y="1146135"/>
            <a:ext cx="2115185" cy="8102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25F719-8A61-45F3-AADF-5001465FFE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3" y="2114827"/>
            <a:ext cx="2020570" cy="80772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521E25-2A43-45FB-942F-72C68F57BC7C}"/>
              </a:ext>
            </a:extLst>
          </p:cNvPr>
          <p:cNvSpPr txBox="1"/>
          <p:nvPr/>
        </p:nvSpPr>
        <p:spPr>
          <a:xfrm>
            <a:off x="5259544" y="1740753"/>
            <a:ext cx="2316019" cy="83099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FF00"/>
                </a:solidFill>
              </a:rPr>
              <a:t>Reconocimiento </a:t>
            </a:r>
          </a:p>
          <a:p>
            <a:pPr algn="ctr"/>
            <a:r>
              <a:rPr lang="es-ES" sz="2400" b="1" dirty="0">
                <a:solidFill>
                  <a:srgbClr val="FFFF00"/>
                </a:solidFill>
              </a:rPr>
              <a:t>de Imágenes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0EC343E-9B0E-4A0B-97E3-B4AEA22DA425}"/>
              </a:ext>
            </a:extLst>
          </p:cNvPr>
          <p:cNvSpPr txBox="1"/>
          <p:nvPr/>
        </p:nvSpPr>
        <p:spPr>
          <a:xfrm>
            <a:off x="2886249" y="2027962"/>
            <a:ext cx="972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rgbClr val="000066"/>
                </a:solidFill>
              </a:rPr>
              <a:t>SW:</a:t>
            </a:r>
          </a:p>
          <a:p>
            <a:r>
              <a:rPr lang="es-PE" dirty="0">
                <a:solidFill>
                  <a:srgbClr val="000066"/>
                </a:solidFill>
                <a:sym typeface="Wingdings" panose="05000000000000000000" pitchFamily="2" charset="2"/>
              </a:rPr>
              <a:t>E</a:t>
            </a:r>
            <a:r>
              <a:rPr lang="es-PE" dirty="0">
                <a:solidFill>
                  <a:srgbClr val="000066"/>
                </a:solidFill>
              </a:rPr>
              <a:t>xamina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3227913-070F-4E4B-87F9-61C8F672D1C7}"/>
              </a:ext>
            </a:extLst>
          </p:cNvPr>
          <p:cNvSpPr txBox="1"/>
          <p:nvPr/>
        </p:nvSpPr>
        <p:spPr>
          <a:xfrm>
            <a:off x="2886249" y="2674293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rgbClr val="000066"/>
                </a:solidFill>
              </a:rPr>
              <a:t>10 - 15 min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2E4FEC-9987-44E5-9AF8-6C0D82E3D68F}"/>
              </a:ext>
            </a:extLst>
          </p:cNvPr>
          <p:cNvSpPr txBox="1"/>
          <p:nvPr/>
        </p:nvSpPr>
        <p:spPr>
          <a:xfrm>
            <a:off x="752203" y="3425019"/>
            <a:ext cx="254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6600"/>
                </a:solidFill>
              </a:rPr>
              <a:t>Cáncer de Mama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417AEC-21AB-4838-A4F3-24777923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326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5" grpId="0"/>
      <p:bldP spid="16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E98CD4EA-C559-43FE-81D3-CB9C9D38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39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5" name="Rectángulo: una sola esquina cortada 14">
            <a:extLst>
              <a:ext uri="{FF2B5EF4-FFF2-40B4-BE49-F238E27FC236}">
                <a16:creationId xmlns:a16="http://schemas.microsoft.com/office/drawing/2014/main" id="{D6B6680C-73E4-4AC3-9BDC-A9E9333C7FDB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2E989F30-683A-4F05-B70A-A9757ACDCE4D}"/>
              </a:ext>
            </a:extLst>
          </p:cNvPr>
          <p:cNvSpPr/>
          <p:nvPr/>
        </p:nvSpPr>
        <p:spPr>
          <a:xfrm>
            <a:off x="6569277" y="-41705"/>
            <a:ext cx="2501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b="1" dirty="0">
                <a:solidFill>
                  <a:srgbClr val="0070C0"/>
                </a:solidFill>
                <a:latin typeface="+mj-lt"/>
              </a:rPr>
              <a:t>El dilema de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A1F3D1D-36AA-4230-AFE3-35B877F1EB5F}"/>
              </a:ext>
            </a:extLst>
          </p:cNvPr>
          <p:cNvSpPr/>
          <p:nvPr/>
        </p:nvSpPr>
        <p:spPr>
          <a:xfrm>
            <a:off x="6569277" y="270119"/>
            <a:ext cx="2501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Monty Hall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(e Intuición)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FEE3CD9-71A4-4594-84F1-F8EF5C291401}"/>
              </a:ext>
            </a:extLst>
          </p:cNvPr>
          <p:cNvSpPr txBox="1"/>
          <p:nvPr/>
        </p:nvSpPr>
        <p:spPr>
          <a:xfrm>
            <a:off x="293166" y="1264848"/>
            <a:ext cx="83486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" dirty="0">
                <a:solidFill>
                  <a:srgbClr val="000000"/>
                </a:solidFill>
              </a:rPr>
              <a:t>Después de quitarme el pie de la boca, ahora estoy comiendo el pastel de la humildad, </a:t>
            </a:r>
          </a:p>
          <a:p>
            <a:pPr algn="just"/>
            <a:r>
              <a:rPr lang="es-ES" dirty="0">
                <a:solidFill>
                  <a:srgbClr val="000000"/>
                </a:solidFill>
              </a:rPr>
              <a:t>juré como penitencia responder a todas las personas que me escribieron </a:t>
            </a:r>
          </a:p>
          <a:p>
            <a:pPr algn="just"/>
            <a:r>
              <a:rPr lang="es-ES" dirty="0">
                <a:solidFill>
                  <a:srgbClr val="000000"/>
                </a:solidFill>
              </a:rPr>
              <a:t>para castigarme. Ha sido una intensa vergüenza profesional.</a:t>
            </a:r>
          </a:p>
          <a:p>
            <a:endParaRPr lang="es-ES" dirty="0"/>
          </a:p>
          <a:p>
            <a:r>
              <a:rPr lang="es-ES" b="1" i="1" dirty="0"/>
              <a:t>Robert Sachs, Profesor de Matemáticas </a:t>
            </a:r>
          </a:p>
          <a:p>
            <a:r>
              <a:rPr lang="es-ES" b="1" i="1" dirty="0"/>
              <a:t>Universidad George Mason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7289E42-8662-4782-B68E-3AEF774D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39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498873" y="82018"/>
            <a:ext cx="394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PE" sz="2700" b="1" dirty="0">
                <a:solidFill>
                  <a:srgbClr val="FFFF00"/>
                </a:solidFill>
                <a:latin typeface="Arial" panose="020B0604020202020204" pitchFamily="34" charset="0"/>
              </a:rPr>
              <a:t>Contenido</a:t>
            </a:r>
          </a:p>
        </p:txBody>
      </p:sp>
      <p:graphicFrame>
        <p:nvGraphicFramePr>
          <p:cNvPr id="272387" name="Object 3"/>
          <p:cNvGraphicFramePr>
            <a:graphicFrameLocks noChangeAspect="1"/>
          </p:cNvGraphicFramePr>
          <p:nvPr/>
        </p:nvGraphicFramePr>
        <p:xfrm>
          <a:off x="1108472" y="1187565"/>
          <a:ext cx="2538413" cy="291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3" imgW="3448531" imgH="3962953" progId="Paint.Picture">
                  <p:embed/>
                </p:oleObj>
              </mc:Choice>
              <mc:Fallback>
                <p:oleObj name="Imagen de mapa de bits" r:id="rId3" imgW="3448531" imgH="3962953" progId="Paint.Picture">
                  <p:embed/>
                  <p:pic>
                    <p:nvPicPr>
                      <p:cNvPr id="272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472" y="1187565"/>
                        <a:ext cx="2538413" cy="2917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8080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388" name="Rectangle 4"/>
          <p:cNvSpPr>
            <a:spLocks noChangeArrowheads="1"/>
          </p:cNvSpPr>
          <p:nvPr/>
        </p:nvSpPr>
        <p:spPr bwMode="gray">
          <a:xfrm>
            <a:off x="3565895" y="254080"/>
            <a:ext cx="4600883" cy="48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102394" tIns="102394" rIns="102394" bIns="102394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s-PE" b="1" dirty="0">
                <a:solidFill>
                  <a:srgbClr val="FFFFFF"/>
                </a:solidFill>
                <a:latin typeface="Arial" panose="020B0604020202020204" pitchFamily="34" charset="0"/>
              </a:rPr>
              <a:t>Inteligencia Artificial  y Big Data</a:t>
            </a:r>
            <a:endParaRPr lang="en-US" altLang="es-PE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72389" name="Arc 5"/>
          <p:cNvSpPr>
            <a:spLocks/>
          </p:cNvSpPr>
          <p:nvPr/>
        </p:nvSpPr>
        <p:spPr bwMode="gray">
          <a:xfrm>
            <a:off x="2802732" y="741760"/>
            <a:ext cx="1688306" cy="3467100"/>
          </a:xfrm>
          <a:custGeom>
            <a:avLst/>
            <a:gdLst>
              <a:gd name="G0" fmla="+- 0 0 0"/>
              <a:gd name="G1" fmla="+- 21536 0 0"/>
              <a:gd name="G2" fmla="+- 21600 0 0"/>
              <a:gd name="T0" fmla="*/ 1655 w 21600"/>
              <a:gd name="T1" fmla="*/ 0 h 40937"/>
              <a:gd name="T2" fmla="*/ 9495 w 21600"/>
              <a:gd name="T3" fmla="*/ 40937 h 40937"/>
              <a:gd name="T4" fmla="*/ 0 w 21600"/>
              <a:gd name="T5" fmla="*/ 21536 h 40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0937" fill="none" extrusionOk="0">
                <a:moveTo>
                  <a:pt x="1655" y="-1"/>
                </a:moveTo>
                <a:cubicBezTo>
                  <a:pt x="12909" y="864"/>
                  <a:pt x="21600" y="10248"/>
                  <a:pt x="21600" y="21536"/>
                </a:cubicBezTo>
                <a:cubicBezTo>
                  <a:pt x="21600" y="29783"/>
                  <a:pt x="16903" y="37311"/>
                  <a:pt x="9495" y="40937"/>
                </a:cubicBezTo>
              </a:path>
              <a:path w="21600" h="40937" stroke="0" extrusionOk="0">
                <a:moveTo>
                  <a:pt x="1655" y="-1"/>
                </a:moveTo>
                <a:cubicBezTo>
                  <a:pt x="12909" y="864"/>
                  <a:pt x="21600" y="10248"/>
                  <a:pt x="21600" y="21536"/>
                </a:cubicBezTo>
                <a:cubicBezTo>
                  <a:pt x="21600" y="29783"/>
                  <a:pt x="16903" y="37311"/>
                  <a:pt x="9495" y="40937"/>
                </a:cubicBezTo>
                <a:lnTo>
                  <a:pt x="0" y="21536"/>
                </a:lnTo>
                <a:close/>
              </a:path>
            </a:pathLst>
          </a:custGeom>
          <a:noFill/>
          <a:ln w="28575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PE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2390" name="Oval 6">
            <a:hlinkClick r:id="rId5" action="ppaction://hlinksldjump"/>
          </p:cNvPr>
          <p:cNvSpPr>
            <a:spLocks noChangeAspect="1" noChangeArrowheads="1"/>
          </p:cNvSpPr>
          <p:nvPr/>
        </p:nvSpPr>
        <p:spPr bwMode="gray">
          <a:xfrm>
            <a:off x="3181004" y="341310"/>
            <a:ext cx="333375" cy="343097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336699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2D86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lIns="0" tIns="0" rIns="0" bIns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PE" sz="15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72391" name="Oval 7">
            <a:hlinkClick r:id="rId6" action="ppaction://hlinksldjump"/>
          </p:cNvPr>
          <p:cNvSpPr>
            <a:spLocks noChangeAspect="1" noChangeArrowheads="1"/>
          </p:cNvSpPr>
          <p:nvPr/>
        </p:nvSpPr>
        <p:spPr bwMode="gray">
          <a:xfrm>
            <a:off x="4056779" y="927674"/>
            <a:ext cx="333375" cy="3333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336699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2D86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lIns="0" tIns="0" rIns="0" bIns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PE" sz="15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</a:t>
            </a:r>
            <a:endParaRPr lang="en-US" altLang="es-PE" sz="1500" b="1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2393" name="Rectangle 9"/>
          <p:cNvSpPr>
            <a:spLocks noChangeArrowheads="1"/>
          </p:cNvSpPr>
          <p:nvPr/>
        </p:nvSpPr>
        <p:spPr bwMode="gray">
          <a:xfrm>
            <a:off x="4970735" y="2393238"/>
            <a:ext cx="4094034" cy="48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102394" tIns="102394" rIns="102394" bIns="102394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PE" b="1" dirty="0">
                <a:solidFill>
                  <a:srgbClr val="FFFFFF"/>
                </a:solidFill>
                <a:latin typeface="Arial" panose="020B0604020202020204" pitchFamily="34" charset="0"/>
              </a:rPr>
              <a:t> Normal y LogNormal (y Triangular)</a:t>
            </a:r>
          </a:p>
        </p:txBody>
      </p:sp>
      <p:sp>
        <p:nvSpPr>
          <p:cNvPr id="272394" name="Oval 10">
            <a:hlinkClick r:id="rId7" action="ppaction://hlinksldjump"/>
          </p:cNvPr>
          <p:cNvSpPr>
            <a:spLocks noChangeAspect="1" noChangeArrowheads="1"/>
          </p:cNvSpPr>
          <p:nvPr/>
        </p:nvSpPr>
        <p:spPr bwMode="gray">
          <a:xfrm>
            <a:off x="4194572" y="3666708"/>
            <a:ext cx="333375" cy="3333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336699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2D86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lIns="0" tIns="0" rIns="0" bIns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PE" sz="15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6</a:t>
            </a:r>
            <a:endParaRPr lang="en-US" altLang="es-PE" sz="1500" b="1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2395" name="Rectangle 11"/>
          <p:cNvSpPr>
            <a:spLocks noChangeArrowheads="1"/>
          </p:cNvSpPr>
          <p:nvPr/>
        </p:nvSpPr>
        <p:spPr bwMode="gray">
          <a:xfrm>
            <a:off x="4942286" y="1650201"/>
            <a:ext cx="3799530" cy="48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102394" tIns="102394" rIns="102394" bIns="102394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s-PE" b="1" dirty="0">
                <a:solidFill>
                  <a:srgbClr val="FFFFFF"/>
                </a:solidFill>
                <a:latin typeface="Arial" panose="020B0604020202020204" pitchFamily="34" charset="0"/>
              </a:rPr>
              <a:t>Método Monte Carlo y Modelos</a:t>
            </a:r>
            <a:endParaRPr lang="en-US" altLang="es-PE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72396" name="Oval 12">
            <a:hlinkClick r:id="rId8" action="ppaction://hlinksldjump"/>
          </p:cNvPr>
          <p:cNvSpPr>
            <a:spLocks noChangeAspect="1" noChangeArrowheads="1"/>
          </p:cNvSpPr>
          <p:nvPr/>
        </p:nvSpPr>
        <p:spPr bwMode="gray">
          <a:xfrm>
            <a:off x="4542554" y="1732258"/>
            <a:ext cx="333375" cy="3333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336699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2D86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lIns="0" tIns="0" rIns="0" bIns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PE" sz="15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</a:t>
            </a:r>
            <a:endParaRPr lang="en-US" altLang="es-PE" sz="1500" b="1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2397" name="Rectangle 13"/>
          <p:cNvSpPr>
            <a:spLocks noChangeArrowheads="1"/>
          </p:cNvSpPr>
          <p:nvPr/>
        </p:nvSpPr>
        <p:spPr bwMode="gray">
          <a:xfrm>
            <a:off x="4231106" y="825320"/>
            <a:ext cx="3908384" cy="76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102394" tIns="102394" rIns="102394" bIns="102394" anchor="ctr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s-PE" b="1" dirty="0">
                <a:solidFill>
                  <a:srgbClr val="FFFFFF"/>
                </a:solidFill>
                <a:latin typeface="Arial" panose="020B0604020202020204" pitchFamily="34" charset="0"/>
              </a:rPr>
              <a:t>Distribuciones de Probabilidad (Un Método Conveniente)</a:t>
            </a:r>
            <a:endParaRPr lang="en-US" altLang="es-PE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72398" name="Oval 14">
            <a:hlinkClick r:id="rId7" action="ppaction://hlinksldjump"/>
          </p:cNvPr>
          <p:cNvSpPr>
            <a:spLocks noChangeAspect="1" noChangeArrowheads="1"/>
          </p:cNvSpPr>
          <p:nvPr/>
        </p:nvSpPr>
        <p:spPr bwMode="gray">
          <a:xfrm>
            <a:off x="4608911" y="2479394"/>
            <a:ext cx="333375" cy="3333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336699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2D86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lIns="0" tIns="0" rIns="0" bIns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PE" sz="15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</a:t>
            </a:r>
            <a:endParaRPr lang="en-US" altLang="es-PE" sz="1500" b="1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gray">
          <a:xfrm>
            <a:off x="4572000" y="3610553"/>
            <a:ext cx="4196076" cy="48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102394" tIns="102394" rIns="102394" bIns="102394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s-PE" b="1" dirty="0">
                <a:solidFill>
                  <a:srgbClr val="FFFFFF"/>
                </a:solidFill>
                <a:latin typeface="Arial" panose="020B0604020202020204" pitchFamily="34" charset="0"/>
              </a:rPr>
              <a:t>Intuición Engañosa : Monty Hall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86E09E56-254D-4B70-9669-198B7221D4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71496" y="2993345"/>
            <a:ext cx="4164824" cy="48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102394" tIns="102394" rIns="102394" bIns="102394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PE" b="1" dirty="0">
                <a:solidFill>
                  <a:srgbClr val="FFFFFF"/>
                </a:solidFill>
                <a:latin typeface="Arial" panose="020B0604020202020204" pitchFamily="34" charset="0"/>
              </a:rPr>
              <a:t> VPNE y </a:t>
            </a:r>
            <a:r>
              <a:rPr lang="es-PE" altLang="es-PE" b="1" dirty="0">
                <a:solidFill>
                  <a:srgbClr val="FFFFFF"/>
                </a:solidFill>
                <a:latin typeface="Arial" panose="020B0604020202020204" pitchFamily="34" charset="0"/>
              </a:rPr>
              <a:t>Riesgos</a:t>
            </a:r>
            <a:r>
              <a:rPr lang="en-US" altLang="es-PE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s-PE" altLang="es-PE" b="1" dirty="0">
                <a:solidFill>
                  <a:srgbClr val="FFFFFF"/>
                </a:solidFill>
                <a:latin typeface="Arial" panose="020B0604020202020204" pitchFamily="34" charset="0"/>
              </a:rPr>
              <a:t>Desapercibidos</a:t>
            </a:r>
          </a:p>
        </p:txBody>
      </p:sp>
      <p:sp>
        <p:nvSpPr>
          <p:cNvPr id="18" name="Oval 14">
            <a:hlinkClick r:id="rId7" action="ppaction://hlinksldjump"/>
            <a:extLst>
              <a:ext uri="{FF2B5EF4-FFF2-40B4-BE49-F238E27FC236}">
                <a16:creationId xmlns:a16="http://schemas.microsoft.com/office/drawing/2014/main" id="{BADD67B0-F40A-40DA-83F7-66EA6C8DD39F}"/>
              </a:ext>
            </a:extLst>
          </p:cNvPr>
          <p:cNvSpPr>
            <a:spLocks noChangeAspect="1" noChangeArrowheads="1"/>
          </p:cNvSpPr>
          <p:nvPr/>
        </p:nvSpPr>
        <p:spPr bwMode="gray">
          <a:xfrm>
            <a:off x="4494068" y="3050691"/>
            <a:ext cx="333375" cy="3333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336699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2D86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lIns="0" tIns="0" rIns="0" bIns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PE" sz="15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5</a:t>
            </a:r>
            <a:endParaRPr lang="en-US" altLang="es-PE" sz="1500" b="1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" name="Oval 10">
            <a:hlinkClick r:id="rId7" action="ppaction://hlinksldjump"/>
            <a:extLst>
              <a:ext uri="{FF2B5EF4-FFF2-40B4-BE49-F238E27FC236}">
                <a16:creationId xmlns:a16="http://schemas.microsoft.com/office/drawing/2014/main" id="{2042DD01-9694-4FB1-8A43-04A45235E362}"/>
              </a:ext>
            </a:extLst>
          </p:cNvPr>
          <p:cNvSpPr>
            <a:spLocks noChangeAspect="1" noChangeArrowheads="1"/>
          </p:cNvSpPr>
          <p:nvPr/>
        </p:nvSpPr>
        <p:spPr bwMode="gray">
          <a:xfrm>
            <a:off x="3453907" y="4287960"/>
            <a:ext cx="333375" cy="3333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336699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2D86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lIns="0" tIns="0" rIns="0" bIns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PE" sz="15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7</a:t>
            </a:r>
            <a:endParaRPr lang="en-US" altLang="es-PE" sz="1500" b="1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50430B37-0C33-46AD-9481-4C87D1FCF7F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16667" y="4212753"/>
            <a:ext cx="4742802" cy="48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102394" tIns="102394" rIns="102394" bIns="102394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s-PE" b="1" dirty="0">
                <a:solidFill>
                  <a:srgbClr val="FFFFFF"/>
                </a:solidFill>
                <a:latin typeface="Arial" panose="020B0604020202020204" pitchFamily="34" charset="0"/>
              </a:rPr>
              <a:t>IA y Reconocimiento de Imágenes: Usos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172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7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6" grpId="0"/>
      <p:bldP spid="272388" grpId="0"/>
      <p:bldP spid="272389" grpId="0" animBg="1"/>
      <p:bldP spid="272390" grpId="0" animBg="1"/>
      <p:bldP spid="272391" grpId="0" animBg="1"/>
      <p:bldP spid="272393" grpId="0"/>
      <p:bldP spid="272394" grpId="0" animBg="1"/>
      <p:bldP spid="272395" grpId="0"/>
      <p:bldP spid="272396" grpId="0" animBg="1"/>
      <p:bldP spid="272397" grpId="0"/>
      <p:bldP spid="272398" grpId="0" animBg="1"/>
      <p:bldP spid="272399" grpId="0"/>
      <p:bldP spid="16" grpId="0"/>
      <p:bldP spid="18" grpId="0" animBg="1"/>
      <p:bldP spid="19" grpId="0" animBg="1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iferencias entre resumen, síntesis y paráfrasis. – EmpalabrArte">
            <a:extLst>
              <a:ext uri="{FF2B5EF4-FFF2-40B4-BE49-F238E27FC236}">
                <a16:creationId xmlns:a16="http://schemas.microsoft.com/office/drawing/2014/main" id="{3B837B6B-DE0C-4EFA-8999-E3CD92C7E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21304"/>
          <a:stretch/>
        </p:blipFill>
        <p:spPr bwMode="auto">
          <a:xfrm>
            <a:off x="5984057" y="0"/>
            <a:ext cx="3130848" cy="29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>
            <a:extLst>
              <a:ext uri="{FF2B5EF4-FFF2-40B4-BE49-F238E27FC236}">
                <a16:creationId xmlns:a16="http://schemas.microsoft.com/office/drawing/2014/main" id="{8FA3E8F1-20ED-4EBF-8CE9-C10D9BB922FE}"/>
              </a:ext>
            </a:extLst>
          </p:cNvPr>
          <p:cNvSpPr txBox="1">
            <a:spLocks noChangeArrowheads="1"/>
          </p:cNvSpPr>
          <p:nvPr/>
        </p:nvSpPr>
        <p:spPr>
          <a:xfrm>
            <a:off x="250694" y="627648"/>
            <a:ext cx="4162281" cy="548375"/>
          </a:xfrm>
          <a:prstGeom prst="rect">
            <a:avLst/>
          </a:prstGeom>
          <a:noFill/>
        </p:spPr>
        <p:txBody>
          <a:bodyPr vert="horz" lIns="68287" tIns="34144" rIns="68287" bIns="34144" rtlCol="0" anchor="ctr">
            <a:noAutofit/>
          </a:bodyPr>
          <a:lstStyle>
            <a:lvl1pPr algn="ctr" defTabSz="68579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74756"/>
            <a:r>
              <a:rPr lang="es-ES_tradnl" altLang="es-ES_tradnl" sz="6600" b="1" dirty="0">
                <a:solidFill>
                  <a:schemeClr val="accent1">
                    <a:lumMod val="50000"/>
                  </a:schemeClr>
                </a:solidFill>
              </a:rPr>
              <a:t>Re</a:t>
            </a:r>
            <a:r>
              <a:rPr lang="es-ES_tradnl" altLang="es-ES_tradnl" sz="6600" b="1" dirty="0">
                <a:solidFill>
                  <a:srgbClr val="FFC000"/>
                </a:solidFill>
              </a:rPr>
              <a:t>sumen</a:t>
            </a:r>
            <a:endParaRPr lang="es-ES_tradnl" altLang="es-ES_tradnl" sz="6600" dirty="0">
              <a:solidFill>
                <a:srgbClr val="FFC000"/>
              </a:solidFill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8EB93DF3-A6E6-4B3E-B246-C30B16FA1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7" y="1176130"/>
            <a:ext cx="6173150" cy="371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287" tIns="34144" rIns="68287" bIns="34144">
            <a:spAutoFit/>
          </a:bodyPr>
          <a:lstStyle>
            <a:lvl1pPr defTabSz="1306513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1306513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1306513">
              <a:spcBef>
                <a:spcPct val="20000"/>
              </a:spcBef>
              <a:buClr>
                <a:schemeClr val="tx2"/>
              </a:buClr>
              <a:buChar char="•"/>
              <a:defRPr sz="3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1306513">
              <a:spcBef>
                <a:spcPct val="20000"/>
              </a:spcBef>
              <a:buClr>
                <a:schemeClr val="hlink"/>
              </a:buClr>
              <a:buChar char="•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1306513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Tx/>
              <a:buFont typeface="Times New Roman" panose="02020603050405020304" pitchFamily="18" charset="0"/>
              <a:buChar char="»"/>
            </a:pPr>
            <a:r>
              <a:rPr lang="es-ES" altLang="es-ES_tradnl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Definiciones de Términos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Tx/>
              <a:buFont typeface="Times New Roman" panose="02020603050405020304" pitchFamily="18" charset="0"/>
              <a:buChar char="»"/>
            </a:pPr>
            <a:r>
              <a:rPr lang="es-ES" altLang="es-ES_tradnl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Big Data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Tx/>
              <a:buFont typeface="Times New Roman" panose="02020603050405020304" pitchFamily="18" charset="0"/>
              <a:buChar char="»"/>
            </a:pPr>
            <a:r>
              <a:rPr lang="es-ES" altLang="es-ES_tradnl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Operaciones: Demanda, Inventario, Decisiones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Tx/>
              <a:buFont typeface="Times New Roman" panose="02020603050405020304" pitchFamily="18" charset="0"/>
              <a:buChar char="»"/>
            </a:pPr>
            <a:r>
              <a:rPr lang="es-ES" altLang="es-ES_tradnl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Proyectos y Flujos de Caja Basados en Incertidumbres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Tx/>
              <a:buFont typeface="Times New Roman" panose="02020603050405020304" pitchFamily="18" charset="0"/>
              <a:buChar char="»"/>
            </a:pPr>
            <a:r>
              <a:rPr lang="es-ES" altLang="es-ES_tradnl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Importancia de la Función Densidad de Probabilidad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Tx/>
              <a:buFont typeface="Times New Roman" panose="02020603050405020304" pitchFamily="18" charset="0"/>
              <a:buChar char="»"/>
            </a:pPr>
            <a:r>
              <a:rPr lang="es-ES" altLang="es-ES_tradnl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Errores de la Intuición: Simulaciones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Tx/>
              <a:buFont typeface="Times New Roman" panose="02020603050405020304" pitchFamily="18" charset="0"/>
              <a:buChar char="»"/>
            </a:pPr>
            <a:r>
              <a:rPr lang="es-ES" altLang="es-ES_tradnl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Aplicaciones en el Mundo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Tx/>
              <a:buNone/>
            </a:pPr>
            <a:endParaRPr lang="es-ES" altLang="es-ES_tradnl" sz="2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4" name="Rectángulo: una sola esquina cortada 23">
            <a:extLst>
              <a:ext uri="{FF2B5EF4-FFF2-40B4-BE49-F238E27FC236}">
                <a16:creationId xmlns:a16="http://schemas.microsoft.com/office/drawing/2014/main" id="{4E54B202-002E-4E2B-B050-AB6F8EA98BBA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E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s-PE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 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1977D09-D328-4D6D-A949-B66A172F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40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79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una sola esquina cortada 3">
            <a:extLst>
              <a:ext uri="{FF2B5EF4-FFF2-40B4-BE49-F238E27FC236}">
                <a16:creationId xmlns:a16="http://schemas.microsoft.com/office/drawing/2014/main" id="{6E242060-07C7-4962-978E-3FAB8262A452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Strategic Decisions in </a:t>
            </a:r>
            <a:r>
              <a:rPr lang="en-US" sz="1013" dirty="0">
                <a:solidFill>
                  <a:schemeClr val="bg1"/>
                </a:solidFill>
                <a:ea typeface="Cambria" panose="02040503050406030204" pitchFamily="18" charset="0"/>
              </a:rPr>
              <a:t>Times of Change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5" name="Marcador de número de diapositiva 7">
            <a:extLst>
              <a:ext uri="{FF2B5EF4-FFF2-40B4-BE49-F238E27FC236}">
                <a16:creationId xmlns:a16="http://schemas.microsoft.com/office/drawing/2014/main" id="{7200F95D-CAB0-40EB-996B-A80A2E6B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41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6" name="Rectángulo: una sola esquina cortada 5">
            <a:extLst>
              <a:ext uri="{FF2B5EF4-FFF2-40B4-BE49-F238E27FC236}">
                <a16:creationId xmlns:a16="http://schemas.microsoft.com/office/drawing/2014/main" id="{E688F502-F3CB-47A6-A2C6-B6C8958DFC6A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Strategic Decisions in </a:t>
            </a:r>
            <a:r>
              <a:rPr lang="en-US" sz="1013" dirty="0">
                <a:solidFill>
                  <a:schemeClr val="bg1"/>
                </a:solidFill>
                <a:ea typeface="Cambria" panose="02040503050406030204" pitchFamily="18" charset="0"/>
              </a:rPr>
              <a:t>Times of Change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7" name="Marcador de número de diapositiva 7">
            <a:extLst>
              <a:ext uri="{FF2B5EF4-FFF2-40B4-BE49-F238E27FC236}">
                <a16:creationId xmlns:a16="http://schemas.microsoft.com/office/drawing/2014/main" id="{7908FA4C-97C2-40D9-9A77-51C34380D988}"/>
              </a:ext>
            </a:extLst>
          </p:cNvPr>
          <p:cNvSpPr txBox="1">
            <a:spLocks/>
          </p:cNvSpPr>
          <p:nvPr/>
        </p:nvSpPr>
        <p:spPr>
          <a:xfrm>
            <a:off x="8647235" y="4869988"/>
            <a:ext cx="3412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CB22A0-51DD-4ADC-97B0-690079B6BAE0}" type="slidenum">
              <a:rPr lang="es-PE" sz="1200" smtClean="0">
                <a:solidFill>
                  <a:schemeClr val="bg1"/>
                </a:solidFill>
              </a:rPr>
              <a:pPr/>
              <a:t>41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79377CF0-7D60-49D1-B224-95715C04637E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Strategic Decisions in </a:t>
            </a:r>
            <a:r>
              <a:rPr lang="en-US" sz="1013" dirty="0">
                <a:solidFill>
                  <a:schemeClr val="bg1"/>
                </a:solidFill>
                <a:ea typeface="Cambria" panose="02040503050406030204" pitchFamily="18" charset="0"/>
              </a:rPr>
              <a:t>Times of Change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9" name="Marcador de número de diapositiva 7">
            <a:extLst>
              <a:ext uri="{FF2B5EF4-FFF2-40B4-BE49-F238E27FC236}">
                <a16:creationId xmlns:a16="http://schemas.microsoft.com/office/drawing/2014/main" id="{0FD28A83-00D3-4A57-95B7-9170B3E50BC0}"/>
              </a:ext>
            </a:extLst>
          </p:cNvPr>
          <p:cNvSpPr txBox="1">
            <a:spLocks/>
          </p:cNvSpPr>
          <p:nvPr/>
        </p:nvSpPr>
        <p:spPr>
          <a:xfrm>
            <a:off x="8647235" y="4869988"/>
            <a:ext cx="3412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CB22A0-51DD-4ADC-97B0-690079B6BAE0}" type="slidenum">
              <a:rPr lang="es-PE" sz="1200" smtClean="0">
                <a:solidFill>
                  <a:schemeClr val="bg1"/>
                </a:solidFill>
              </a:rPr>
              <a:pPr/>
              <a:t>41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88BC3DB9-9805-4105-9E21-2531A1F169E1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Strategic Decisions in </a:t>
            </a:r>
            <a:r>
              <a:rPr lang="en-US" sz="1013" dirty="0">
                <a:solidFill>
                  <a:schemeClr val="bg1"/>
                </a:solidFill>
                <a:ea typeface="Cambria" panose="02040503050406030204" pitchFamily="18" charset="0"/>
              </a:rPr>
              <a:t>Times of Change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11" name="Marcador de número de diapositiva 7">
            <a:extLst>
              <a:ext uri="{FF2B5EF4-FFF2-40B4-BE49-F238E27FC236}">
                <a16:creationId xmlns:a16="http://schemas.microsoft.com/office/drawing/2014/main" id="{EC8E13C1-AB70-4D0C-BF97-A364682055C7}"/>
              </a:ext>
            </a:extLst>
          </p:cNvPr>
          <p:cNvSpPr txBox="1">
            <a:spLocks/>
          </p:cNvSpPr>
          <p:nvPr/>
        </p:nvSpPr>
        <p:spPr>
          <a:xfrm>
            <a:off x="8647235" y="4869988"/>
            <a:ext cx="3412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CB22A0-51DD-4ADC-97B0-690079B6BAE0}" type="slidenum">
              <a:rPr lang="es-PE" sz="1200" smtClean="0">
                <a:solidFill>
                  <a:schemeClr val="bg1"/>
                </a:solidFill>
              </a:rPr>
              <a:pPr/>
              <a:t>41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3" name="Rectángulo: una sola esquina cortada 12">
            <a:extLst>
              <a:ext uri="{FF2B5EF4-FFF2-40B4-BE49-F238E27FC236}">
                <a16:creationId xmlns:a16="http://schemas.microsoft.com/office/drawing/2014/main" id="{9DA99843-C0CE-44A2-9592-456181880A9B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Strategic Decisions in </a:t>
            </a:r>
            <a:r>
              <a:rPr lang="en-US" sz="1013" dirty="0">
                <a:solidFill>
                  <a:schemeClr val="bg1"/>
                </a:solidFill>
                <a:ea typeface="Cambria" panose="02040503050406030204" pitchFamily="18" charset="0"/>
              </a:rPr>
              <a:t>Times of Change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14" name="Marcador de número de diapositiva 7">
            <a:extLst>
              <a:ext uri="{FF2B5EF4-FFF2-40B4-BE49-F238E27FC236}">
                <a16:creationId xmlns:a16="http://schemas.microsoft.com/office/drawing/2014/main" id="{85DD7693-87F4-4C3C-8E91-214B9F976266}"/>
              </a:ext>
            </a:extLst>
          </p:cNvPr>
          <p:cNvSpPr txBox="1">
            <a:spLocks/>
          </p:cNvSpPr>
          <p:nvPr/>
        </p:nvSpPr>
        <p:spPr>
          <a:xfrm>
            <a:off x="8676848" y="4869988"/>
            <a:ext cx="28202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CB22A0-51DD-4ADC-97B0-690079B6BAE0}" type="slidenum">
              <a:rPr lang="es-PE" sz="1200" smtClean="0">
                <a:solidFill>
                  <a:schemeClr val="bg1"/>
                </a:solidFill>
              </a:rPr>
              <a:pPr/>
              <a:t>41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5" name="Rectángulo: una sola esquina cortada 14">
            <a:extLst>
              <a:ext uri="{FF2B5EF4-FFF2-40B4-BE49-F238E27FC236}">
                <a16:creationId xmlns:a16="http://schemas.microsoft.com/office/drawing/2014/main" id="{2E85A1DC-C025-49B2-AB91-05244B54ADCB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Strategic Decisions in </a:t>
            </a:r>
            <a:r>
              <a:rPr lang="en-US" sz="1013" dirty="0">
                <a:solidFill>
                  <a:schemeClr val="bg1"/>
                </a:solidFill>
                <a:ea typeface="Cambria" panose="02040503050406030204" pitchFamily="18" charset="0"/>
              </a:rPr>
              <a:t>Times of Change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16" name="Marcador de número de diapositiva 7">
            <a:extLst>
              <a:ext uri="{FF2B5EF4-FFF2-40B4-BE49-F238E27FC236}">
                <a16:creationId xmlns:a16="http://schemas.microsoft.com/office/drawing/2014/main" id="{2E1C10DA-93E0-445F-8AAA-35FE11F0FF31}"/>
              </a:ext>
            </a:extLst>
          </p:cNvPr>
          <p:cNvSpPr txBox="1">
            <a:spLocks/>
          </p:cNvSpPr>
          <p:nvPr/>
        </p:nvSpPr>
        <p:spPr>
          <a:xfrm>
            <a:off x="8647235" y="4869988"/>
            <a:ext cx="3412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CB22A0-51DD-4ADC-97B0-690079B6BAE0}" type="slidenum">
              <a:rPr lang="es-PE" sz="1200" smtClean="0">
                <a:solidFill>
                  <a:schemeClr val="bg1"/>
                </a:solidFill>
              </a:rPr>
              <a:pPr/>
              <a:t>41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7" name="Rectángulo: una sola esquina cortada 16">
            <a:extLst>
              <a:ext uri="{FF2B5EF4-FFF2-40B4-BE49-F238E27FC236}">
                <a16:creationId xmlns:a16="http://schemas.microsoft.com/office/drawing/2014/main" id="{45951AEA-214A-4EB1-8AEA-54429A707C78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Strategic Decisions in </a:t>
            </a:r>
            <a:r>
              <a:rPr lang="en-US" sz="1013" dirty="0">
                <a:solidFill>
                  <a:schemeClr val="bg1"/>
                </a:solidFill>
                <a:ea typeface="Cambria" panose="02040503050406030204" pitchFamily="18" charset="0"/>
              </a:rPr>
              <a:t>Times of Change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18" name="Marcador de número de diapositiva 7">
            <a:extLst>
              <a:ext uri="{FF2B5EF4-FFF2-40B4-BE49-F238E27FC236}">
                <a16:creationId xmlns:a16="http://schemas.microsoft.com/office/drawing/2014/main" id="{0FE74D61-74B6-41F3-858A-351814457240}"/>
              </a:ext>
            </a:extLst>
          </p:cNvPr>
          <p:cNvSpPr txBox="1">
            <a:spLocks/>
          </p:cNvSpPr>
          <p:nvPr/>
        </p:nvSpPr>
        <p:spPr>
          <a:xfrm>
            <a:off x="8647235" y="4869988"/>
            <a:ext cx="3412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CB22A0-51DD-4ADC-97B0-690079B6BAE0}" type="slidenum">
              <a:rPr lang="es-PE" sz="1200" smtClean="0">
                <a:solidFill>
                  <a:schemeClr val="bg1"/>
                </a:solidFill>
              </a:rPr>
              <a:pPr/>
              <a:t>41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9" name="Rectángulo: una sola esquina cortada 18">
            <a:extLst>
              <a:ext uri="{FF2B5EF4-FFF2-40B4-BE49-F238E27FC236}">
                <a16:creationId xmlns:a16="http://schemas.microsoft.com/office/drawing/2014/main" id="{2FE64256-F22A-4335-BD4A-C8689B2A0EBB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Strategic Decisions in </a:t>
            </a:r>
            <a:r>
              <a:rPr lang="en-US" sz="1013" dirty="0">
                <a:solidFill>
                  <a:schemeClr val="bg1"/>
                </a:solidFill>
                <a:ea typeface="Cambria" panose="02040503050406030204" pitchFamily="18" charset="0"/>
              </a:rPr>
              <a:t>Times of Change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20" name="Marcador de número de diapositiva 7">
            <a:extLst>
              <a:ext uri="{FF2B5EF4-FFF2-40B4-BE49-F238E27FC236}">
                <a16:creationId xmlns:a16="http://schemas.microsoft.com/office/drawing/2014/main" id="{7C805BB2-0ADE-4BFE-A62A-41EED7FE300C}"/>
              </a:ext>
            </a:extLst>
          </p:cNvPr>
          <p:cNvSpPr txBox="1">
            <a:spLocks/>
          </p:cNvSpPr>
          <p:nvPr/>
        </p:nvSpPr>
        <p:spPr>
          <a:xfrm>
            <a:off x="8647235" y="4869988"/>
            <a:ext cx="3412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CB22A0-51DD-4ADC-97B0-690079B6BAE0}" type="slidenum">
              <a:rPr lang="es-PE" sz="1200" smtClean="0">
                <a:solidFill>
                  <a:schemeClr val="bg1"/>
                </a:solidFill>
              </a:rPr>
              <a:pPr/>
              <a:t>41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178C6B4-B62C-47C8-9E5B-138A77E7B4ED}"/>
              </a:ext>
            </a:extLst>
          </p:cNvPr>
          <p:cNvSpPr/>
          <p:nvPr/>
        </p:nvSpPr>
        <p:spPr>
          <a:xfrm>
            <a:off x="2806021" y="1409991"/>
            <a:ext cx="501468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Muchas Gracias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s-E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¿Preguntas?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7108EBE-5145-496F-862B-D5FE8BD5E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5" y="272227"/>
            <a:ext cx="2956159" cy="4197688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96838D5-30CD-4479-A247-736F0024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40B182-7DFB-4166-AFF6-1DBB50252F7D}"/>
              </a:ext>
            </a:extLst>
          </p:cNvPr>
          <p:cNvSpPr txBox="1"/>
          <p:nvPr/>
        </p:nvSpPr>
        <p:spPr>
          <a:xfrm>
            <a:off x="3437725" y="565392"/>
            <a:ext cx="374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</a:rPr>
              <a:t>Lumina.com </a:t>
            </a:r>
            <a:r>
              <a:rPr lang="en-US" b="1" dirty="0">
                <a:solidFill>
                  <a:srgbClr val="000066"/>
                </a:solidFill>
                <a:sym typeface="Wingdings" panose="05000000000000000000" pitchFamily="2" charset="2"/>
              </a:rPr>
              <a:t> Products  Analytica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5FE586B-EA10-4102-A479-C30FC5B7F39E}"/>
              </a:ext>
            </a:extLst>
          </p:cNvPr>
          <p:cNvSpPr txBox="1"/>
          <p:nvPr/>
        </p:nvSpPr>
        <p:spPr>
          <a:xfrm>
            <a:off x="3437725" y="1037341"/>
            <a:ext cx="263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</a:rPr>
              <a:t>https://jorgemuro.pe/es/</a:t>
            </a:r>
          </a:p>
        </p:txBody>
      </p:sp>
    </p:spTree>
    <p:extLst>
      <p:ext uri="{BB962C8B-B14F-4D97-AF65-F5344CB8AC3E}">
        <p14:creationId xmlns:p14="http://schemas.microsoft.com/office/powerpoint/2010/main" val="334287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/>
      <p:bldP spid="3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1109D74-B8B8-43CB-9239-0A8678B95628}"/>
              </a:ext>
            </a:extLst>
          </p:cNvPr>
          <p:cNvSpPr/>
          <p:nvPr/>
        </p:nvSpPr>
        <p:spPr>
          <a:xfrm>
            <a:off x="5132513" y="-53762"/>
            <a:ext cx="382635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_tradnl" sz="2700" b="1" dirty="0">
                <a:solidFill>
                  <a:srgbClr val="0070C0"/>
                </a:solidFill>
                <a:latin typeface="+mj-lt"/>
              </a:rPr>
              <a:t>Inteligencia Artificial para Desarrollo de Negocios</a:t>
            </a:r>
            <a:endParaRPr lang="es-ES_tradnl" altLang="es-ES_tradnl" sz="2700" b="1" dirty="0">
              <a:solidFill>
                <a:srgbClr val="0070C0"/>
              </a:solidFill>
              <a:latin typeface="+mj-lt"/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7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Breve Introducción</a:t>
            </a:r>
          </a:p>
        </p:txBody>
      </p:sp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5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6" name="Rectángulo: una sola esquina cortada 5">
            <a:extLst>
              <a:ext uri="{FF2B5EF4-FFF2-40B4-BE49-F238E27FC236}">
                <a16:creationId xmlns:a16="http://schemas.microsoft.com/office/drawing/2014/main" id="{59F04844-6F02-4506-A3B4-364F2F4F42F4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7A976C-74B4-4D2E-9A0C-1D627A61A2D8}"/>
              </a:ext>
            </a:extLst>
          </p:cNvPr>
          <p:cNvSpPr txBox="1"/>
          <p:nvPr/>
        </p:nvSpPr>
        <p:spPr>
          <a:xfrm>
            <a:off x="220883" y="722446"/>
            <a:ext cx="591232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rgbClr val="000066"/>
                </a:solidFill>
              </a:rPr>
              <a:t>Decisiones Mejor Informadas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400" dirty="0">
              <a:solidFill>
                <a:srgbClr val="00006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rgbClr val="000066"/>
                </a:solidFill>
              </a:rPr>
              <a:t>Incremento en Eficiencia y Rentabilidad</a:t>
            </a:r>
          </a:p>
          <a:p>
            <a:endParaRPr lang="es-ES" sz="2400" dirty="0">
              <a:solidFill>
                <a:srgbClr val="00006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rgbClr val="000066"/>
                </a:solidFill>
              </a:rPr>
              <a:t>US$ 57.6 mil millones en IA y ML para 2021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F48A0C-5AD8-4369-847A-916E14497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374" y="1257950"/>
            <a:ext cx="1717117" cy="142198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5B09379-D3ED-453A-966B-533FD8E2819D}"/>
              </a:ext>
            </a:extLst>
          </p:cNvPr>
          <p:cNvSpPr txBox="1"/>
          <p:nvPr/>
        </p:nvSpPr>
        <p:spPr>
          <a:xfrm>
            <a:off x="4010" y="3151384"/>
            <a:ext cx="86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00000"/>
                </a:solidFill>
              </a:rPr>
              <a:t>Impacto que la Inteligencia Artificial podría tener en una Organización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5B0DAF-9D36-499B-B5E1-17DA5468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70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7">
            <a:extLst>
              <a:ext uri="{FF2B5EF4-FFF2-40B4-BE49-F238E27FC236}">
                <a16:creationId xmlns:a16="http://schemas.microsoft.com/office/drawing/2014/main" id="{85BF637D-F23F-4523-B705-D991D350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48" y="4869988"/>
            <a:ext cx="282023" cy="273844"/>
          </a:xfrm>
        </p:spPr>
        <p:txBody>
          <a:bodyPr/>
          <a:lstStyle/>
          <a:p>
            <a:fld id="{51CB22A0-51DD-4ADC-97B0-690079B6BAE0}" type="slidenum">
              <a:rPr lang="es-PE" sz="1200">
                <a:solidFill>
                  <a:schemeClr val="bg1"/>
                </a:solidFill>
              </a:rPr>
              <a:t>6</a:t>
            </a:fld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6" name="Rectángulo: una sola esquina cortada 5">
            <a:extLst>
              <a:ext uri="{FF2B5EF4-FFF2-40B4-BE49-F238E27FC236}">
                <a16:creationId xmlns:a16="http://schemas.microsoft.com/office/drawing/2014/main" id="{59F04844-6F02-4506-A3B4-364F2F4F42F4}"/>
              </a:ext>
            </a:extLst>
          </p:cNvPr>
          <p:cNvSpPr/>
          <p:nvPr/>
        </p:nvSpPr>
        <p:spPr>
          <a:xfrm flipH="1">
            <a:off x="0" y="4869881"/>
            <a:ext cx="9144000" cy="27384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13" dirty="0">
                <a:solidFill>
                  <a:schemeClr val="accent5">
                    <a:lumMod val="40000"/>
                    <a:lumOff val="60000"/>
                  </a:schemeClr>
                </a:solidFill>
                <a:ea typeface="Cambria" panose="02040503050406030204" pitchFamily="18" charset="0"/>
                <a:sym typeface="Webdings" panose="05030102010509060703" pitchFamily="18" charset="2"/>
              </a:rPr>
              <a:t>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Inteligencia</a:t>
            </a:r>
            <a:r>
              <a:rPr lang="en-US" sz="1013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 Artificial y Desarrollo de </a:t>
            </a:r>
            <a:r>
              <a:rPr lang="en-US" sz="1013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ebdings" panose="05030102010509060703" pitchFamily="18" charset="2"/>
              </a:rPr>
              <a:t>Negocios</a:t>
            </a:r>
            <a:endParaRPr lang="es-PE" sz="1013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091CCB4-8851-4483-9305-BC8C4C092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53"/>
            <a:ext cx="9105446" cy="51024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B686030-0098-4889-B10B-A01A338715D7}"/>
              </a:ext>
            </a:extLst>
          </p:cNvPr>
          <p:cNvSpPr txBox="1"/>
          <p:nvPr/>
        </p:nvSpPr>
        <p:spPr>
          <a:xfrm>
            <a:off x="6672272" y="2050699"/>
            <a:ext cx="220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2006; G. Hinton et al.</a:t>
            </a:r>
          </a:p>
          <a:p>
            <a:r>
              <a:rPr lang="es-ES" b="1" dirty="0">
                <a:solidFill>
                  <a:srgbClr val="FFFFFF"/>
                </a:solidFill>
              </a:rPr>
              <a:t>MNIST </a:t>
            </a:r>
            <a:r>
              <a:rPr lang="es-ES" b="1" dirty="0">
                <a:solidFill>
                  <a:srgbClr val="FFFFFF"/>
                </a:solidFill>
                <a:sym typeface="Wingdings" panose="05000000000000000000" pitchFamily="2" charset="2"/>
              </a:rPr>
              <a:t> &gt; 98%</a:t>
            </a:r>
            <a:endParaRPr lang="es-ES" b="1" dirty="0">
              <a:solidFill>
                <a:srgbClr val="FFFFFF"/>
              </a:solidFill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EFC8B8A0-B808-4772-A842-1A77DB21E280}"/>
              </a:ext>
            </a:extLst>
          </p:cNvPr>
          <p:cNvCxnSpPr>
            <a:cxnSpLocks/>
          </p:cNvCxnSpPr>
          <p:nvPr/>
        </p:nvCxnSpPr>
        <p:spPr>
          <a:xfrm>
            <a:off x="7775890" y="2725750"/>
            <a:ext cx="0" cy="55143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5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8C5CE227-5316-4944-8A61-E9F2F7F02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23" y="785266"/>
            <a:ext cx="5856553" cy="375169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97CB9-362A-418F-9B03-6B4B79D8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7</a:t>
            </a:fld>
            <a:endParaRPr lang="es-PE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B4C832-F378-430B-BF38-1E654068CDE2}"/>
              </a:ext>
            </a:extLst>
          </p:cNvPr>
          <p:cNvSpPr txBox="1"/>
          <p:nvPr/>
        </p:nvSpPr>
        <p:spPr>
          <a:xfrm>
            <a:off x="195444" y="102392"/>
            <a:ext cx="6131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3366CC"/>
                </a:solidFill>
              </a:rPr>
              <a:t>¿Podemos Mejorar Nuestras Decisiones?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B8270E8-D3C9-491A-A371-A3C92C5AA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41" y="1678499"/>
            <a:ext cx="2446206" cy="1992074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75A3EB03-EDF1-4E48-95B7-52B77F191059}"/>
              </a:ext>
            </a:extLst>
          </p:cNvPr>
          <p:cNvGrpSpPr/>
          <p:nvPr/>
        </p:nvGrpSpPr>
        <p:grpSpPr>
          <a:xfrm>
            <a:off x="3680779" y="530491"/>
            <a:ext cx="3587799" cy="1176156"/>
            <a:chOff x="3680779" y="530491"/>
            <a:chExt cx="3587799" cy="1176156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732ED72F-F15C-444D-B4E3-8A432CA5E368}"/>
                </a:ext>
              </a:extLst>
            </p:cNvPr>
            <p:cNvSpPr/>
            <p:nvPr/>
          </p:nvSpPr>
          <p:spPr>
            <a:xfrm>
              <a:off x="3680779" y="530491"/>
              <a:ext cx="3587799" cy="1176156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0000"/>
                </a:solidFill>
              </a:endParaRPr>
            </a:p>
          </p:txBody>
        </p: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226AD251-9D2E-49A5-A489-16527A405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3657" y="554962"/>
              <a:ext cx="1242169" cy="1074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13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951820" y="4800600"/>
            <a:ext cx="3057265" cy="34290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Métodos Estadísticos - J. Muro Arbulú</a:t>
            </a:r>
          </a:p>
        </p:txBody>
      </p:sp>
      <p:sp>
        <p:nvSpPr>
          <p:cNvPr id="54275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C55C6-E7F3-402F-8E83-FE456402CCE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1485900" y="400050"/>
            <a:ext cx="6186488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328161" y="753383"/>
            <a:ext cx="650196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¿Qué Línea Encaja Mejor con los Datos?</a:t>
            </a: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86" y="1520759"/>
            <a:ext cx="1798155" cy="16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18" y="3145384"/>
            <a:ext cx="1906223" cy="29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61" y="1520759"/>
            <a:ext cx="230837" cy="146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98" y="1460057"/>
            <a:ext cx="1861170" cy="170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50" y="3164734"/>
            <a:ext cx="1906223" cy="29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93" y="1540109"/>
            <a:ext cx="230837" cy="146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92" y="1441177"/>
            <a:ext cx="1890210" cy="174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12" y="3145384"/>
            <a:ext cx="1906223" cy="29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55" y="1520759"/>
            <a:ext cx="230837" cy="146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A47638-AEBD-4348-B5C2-422AFED4F735}"/>
              </a:ext>
            </a:extLst>
          </p:cNvPr>
          <p:cNvSpPr txBox="1"/>
          <p:nvPr/>
        </p:nvSpPr>
        <p:spPr>
          <a:xfrm>
            <a:off x="397869" y="258266"/>
            <a:ext cx="2219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Regresión Lineal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94EB994-4CB3-4962-803D-7FB37E94C315}"/>
              </a:ext>
            </a:extLst>
          </p:cNvPr>
          <p:cNvSpPr txBox="1"/>
          <p:nvPr/>
        </p:nvSpPr>
        <p:spPr>
          <a:xfrm>
            <a:off x="1363686" y="3822951"/>
            <a:ext cx="58842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>
                <a:hlinkClick r:id="rId9"/>
              </a:rPr>
              <a:t>https://towardsdatascience.com/epoch-vs-iterations-vs-batch-size-4dfb9c7ce9c9</a:t>
            </a:r>
            <a:endParaRPr lang="es-PE" sz="1350" dirty="0"/>
          </a:p>
        </p:txBody>
      </p:sp>
    </p:spTree>
    <p:extLst>
      <p:ext uri="{BB962C8B-B14F-4D97-AF65-F5344CB8AC3E}">
        <p14:creationId xmlns:p14="http://schemas.microsoft.com/office/powerpoint/2010/main" val="25716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0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7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97CB9-362A-418F-9B03-6B4B79D8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B22A0-51DD-4ADC-97B0-690079B6BAE0}" type="slidenum">
              <a:rPr lang="es-PE" smtClean="0"/>
              <a:t>9</a:t>
            </a:fld>
            <a:endParaRPr lang="es-PE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CA742F4-22EC-4372-B324-92B95D91395C}"/>
              </a:ext>
            </a:extLst>
          </p:cNvPr>
          <p:cNvSpPr/>
          <p:nvPr/>
        </p:nvSpPr>
        <p:spPr>
          <a:xfrm>
            <a:off x="2087066" y="694525"/>
            <a:ext cx="4833756" cy="362619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solidFill>
                  <a:srgbClr val="FFFF00"/>
                </a:solidFill>
              </a:rPr>
              <a:t>Big Data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A8AA1AC-BFA7-4AE4-A86E-5EC4AE8B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Inteligencia Artificial y Método Monte Carlo - Aplicaciones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176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mpulso">
  <a:themeElements>
    <a:clrScheme name="Impulso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Impuls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CC"/>
        </a:solidFill>
        <a:ln w="12700" cap="flat" cmpd="sng" algn="ctr">
          <a:solidFill>
            <a:srgbClr val="0099C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CC"/>
        </a:solidFill>
        <a:ln w="12700" cap="flat" cmpd="sng" algn="ctr">
          <a:solidFill>
            <a:srgbClr val="0099C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mpulso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o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o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o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o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o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16434</TotalTime>
  <Words>1534</Words>
  <Application>Microsoft Office PowerPoint</Application>
  <PresentationFormat>Presentación en pantalla (16:9)</PresentationFormat>
  <Paragraphs>328</Paragraphs>
  <Slides>41</Slides>
  <Notes>1</Notes>
  <HiddenSlides>3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Cambria</vt:lpstr>
      <vt:lpstr>Courier New</vt:lpstr>
      <vt:lpstr>Times</vt:lpstr>
      <vt:lpstr>Times New Roman</vt:lpstr>
      <vt:lpstr>Wingdings</vt:lpstr>
      <vt:lpstr>Tema de Office</vt:lpstr>
      <vt:lpstr>1_Impulso</vt:lpstr>
      <vt:lpstr>Imagen de mapa de bits</vt:lpstr>
      <vt:lpstr>Equation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Yvan Diaz Zelada</dc:creator>
  <cp:lastModifiedBy>Jorge Muro</cp:lastModifiedBy>
  <cp:revision>430</cp:revision>
  <dcterms:created xsi:type="dcterms:W3CDTF">2020-07-01T23:36:33Z</dcterms:created>
  <dcterms:modified xsi:type="dcterms:W3CDTF">2021-04-16T15:34:32Z</dcterms:modified>
</cp:coreProperties>
</file>